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4"/>
  </p:notesMasterIdLst>
  <p:sldIdLst>
    <p:sldId id="256" r:id="rId2"/>
    <p:sldId id="288" r:id="rId3"/>
    <p:sldId id="258" r:id="rId4"/>
    <p:sldId id="259" r:id="rId5"/>
    <p:sldId id="287" r:id="rId6"/>
    <p:sldId id="400" r:id="rId7"/>
    <p:sldId id="260" r:id="rId8"/>
    <p:sldId id="264" r:id="rId9"/>
    <p:sldId id="270" r:id="rId10"/>
    <p:sldId id="284" r:id="rId11"/>
    <p:sldId id="399" r:id="rId12"/>
    <p:sldId id="285" r:id="rId13"/>
    <p:sldId id="286" r:id="rId14"/>
    <p:sldId id="261" r:id="rId15"/>
    <p:sldId id="404" r:id="rId16"/>
    <p:sldId id="406" r:id="rId17"/>
    <p:sldId id="409" r:id="rId18"/>
    <p:sldId id="410" r:id="rId19"/>
    <p:sldId id="407" r:id="rId20"/>
    <p:sldId id="408" r:id="rId21"/>
    <p:sldId id="412" r:id="rId22"/>
    <p:sldId id="265" r:id="rId23"/>
    <p:sldId id="401" r:id="rId24"/>
    <p:sldId id="403" r:id="rId25"/>
    <p:sldId id="282" r:id="rId26"/>
    <p:sldId id="402" r:id="rId27"/>
    <p:sldId id="276" r:id="rId28"/>
    <p:sldId id="411" r:id="rId29"/>
    <p:sldId id="281" r:id="rId30"/>
    <p:sldId id="279" r:id="rId31"/>
    <p:sldId id="273" r:id="rId32"/>
    <p:sldId id="283" r:id="rId33"/>
  </p:sldIdLst>
  <p:sldSz cx="12192000" cy="6858000"/>
  <p:notesSz cx="6858000" cy="9144000"/>
  <p:embeddedFontLs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andara" panose="020E0502030303020204" pitchFamily="3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Constantia" panose="02030602050306030303" pitchFamily="18" charset="0"/>
      <p:regular r:id="rId47"/>
      <p:bold r:id="rId48"/>
      <p:italic r:id="rId49"/>
      <p:boldItalic r:id="rId50"/>
    </p:embeddedFont>
    <p:embeddedFont>
      <p:font typeface="Corbel" panose="020B0503020204020204" pitchFamily="34" charset="0"/>
      <p:regular r:id="rId51"/>
      <p:bold r:id="rId52"/>
      <p:italic r:id="rId53"/>
      <p:boldItalic r:id="rId54"/>
    </p:embeddedFont>
    <p:embeddedFont>
      <p:font typeface="KoHo" panose="00000500000000000000" pitchFamily="2" charset="-34"/>
      <p:regular r:id="rId55"/>
      <p:bold r:id="rId56"/>
      <p:italic r:id="rId57"/>
      <p:boldItalic r:id="rId58"/>
    </p:embeddedFont>
    <p:embeddedFont>
      <p:font typeface="Yu Gothic Light" panose="020B0300000000000000" pitchFamily="34" charset="-128"/>
      <p:regular r:id="rId59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6FC373-F925-4251-90B6-631A9D4826F8}">
          <p14:sldIdLst>
            <p14:sldId id="256"/>
            <p14:sldId id="288"/>
          </p14:sldIdLst>
        </p14:section>
        <p14:section name="Genomics Intro" id="{8BF3B457-2C8C-44BC-9C9A-8A9EAB4ED79B}">
          <p14:sldIdLst>
            <p14:sldId id="258"/>
            <p14:sldId id="259"/>
            <p14:sldId id="287"/>
            <p14:sldId id="400"/>
            <p14:sldId id="260"/>
            <p14:sldId id="264"/>
            <p14:sldId id="270"/>
            <p14:sldId id="284"/>
            <p14:sldId id="399"/>
            <p14:sldId id="285"/>
            <p14:sldId id="286"/>
            <p14:sldId id="261"/>
            <p14:sldId id="404"/>
            <p14:sldId id="406"/>
            <p14:sldId id="409"/>
            <p14:sldId id="410"/>
            <p14:sldId id="407"/>
            <p14:sldId id="408"/>
            <p14:sldId id="412"/>
          </p14:sldIdLst>
        </p14:section>
        <p14:section name="Work Packages" id="{A0F0A39F-E400-4B8B-B145-04F42E855551}">
          <p14:sldIdLst>
            <p14:sldId id="265"/>
            <p14:sldId id="401"/>
            <p14:sldId id="403"/>
            <p14:sldId id="282"/>
          </p14:sldIdLst>
        </p14:section>
        <p14:section name="Impact" id="{FC8A82BF-73C3-463B-BEC3-E64E4F452F19}">
          <p14:sldIdLst>
            <p14:sldId id="402"/>
            <p14:sldId id="276"/>
            <p14:sldId id="411"/>
            <p14:sldId id="281"/>
            <p14:sldId id="279"/>
            <p14:sldId id="273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gRg1PbC1du7CiVVSTnBtxAinYL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5" autoAdjust="0"/>
    <p:restoredTop sz="94640"/>
  </p:normalViewPr>
  <p:slideViewPr>
    <p:cSldViewPr snapToGrid="0">
      <p:cViewPr varScale="1">
        <p:scale>
          <a:sx n="86" d="100"/>
          <a:sy n="86" d="100"/>
        </p:scale>
        <p:origin x="138" y="1212"/>
      </p:cViewPr>
      <p:guideLst>
        <p:guide orient="horz" pos="39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58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4915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6880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8341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91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508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052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5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11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73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124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064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52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897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923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849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27a24c40e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g2827a24c40e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315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4135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6" name="Google Shape;3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024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23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27a24c40e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2827a24c40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72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Blauw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09320"/>
            <a:ext cx="1967541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1"/>
          </a:solidFill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 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43340" y="6630875"/>
            <a:ext cx="2016224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55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336364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Oranj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20612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314914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507024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50893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953625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951643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Groe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731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557362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Groe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15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016224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8701426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368981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8663104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432445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4588825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9911334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80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25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882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Blauw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1"/>
          </a:solidFill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6627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8103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1"/>
          </a:solidFill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01581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88983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32449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964335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ranj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471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5734" y="736829"/>
            <a:ext cx="11040533" cy="884070"/>
          </a:xfrm>
          <a:prstGeom prst="rect">
            <a:avLst/>
          </a:prstGeom>
        </p:spPr>
        <p:txBody>
          <a:bodyPr vert="horz" wrap="square" lIns="180000" tIns="72000" rIns="180000" bIns="72000" rtlCol="0" anchor="ctr">
            <a:sp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0456" y="1748786"/>
            <a:ext cx="11006667" cy="1424981"/>
          </a:xfrm>
          <a:prstGeom prst="rect">
            <a:avLst/>
          </a:prstGeom>
        </p:spPr>
        <p:txBody>
          <a:bodyPr vert="horz" lIns="108000" tIns="72000" rIns="108000" bIns="72000" rtlCol="0">
            <a:sp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30802" y="6405331"/>
            <a:ext cx="1164585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67" i="1"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43340" y="6630875"/>
            <a:ext cx="2945089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67" i="1"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376675" y="6622703"/>
            <a:ext cx="685787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67" i="1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6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16414" indent="-116414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37061" indent="-120648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59824" indent="-122764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480472" indent="-120648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5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svg"/><Relationship Id="rId11" Type="http://schemas.openxmlformats.org/officeDocument/2006/relationships/image" Target="../media/image13.png"/><Relationship Id="rId5" Type="http://schemas.openxmlformats.org/officeDocument/2006/relationships/image" Target="../media/image53.png"/><Relationship Id="rId10" Type="http://schemas.openxmlformats.org/officeDocument/2006/relationships/image" Target="../media/image20.svg"/><Relationship Id="rId4" Type="http://schemas.openxmlformats.org/officeDocument/2006/relationships/image" Target="../media/image52.png"/><Relationship Id="rId9" Type="http://schemas.openxmlformats.org/officeDocument/2006/relationships/image" Target="../media/image19.png"/><Relationship Id="rId14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svg"/><Relationship Id="rId11" Type="http://schemas.openxmlformats.org/officeDocument/2006/relationships/image" Target="../media/image65.png"/><Relationship Id="rId5" Type="http://schemas.openxmlformats.org/officeDocument/2006/relationships/image" Target="../media/image53.png"/><Relationship Id="rId10" Type="http://schemas.openxmlformats.org/officeDocument/2006/relationships/image" Target="../media/image64.svg"/><Relationship Id="rId4" Type="http://schemas.openxmlformats.org/officeDocument/2006/relationships/image" Target="../media/image52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svg"/><Relationship Id="rId11" Type="http://schemas.openxmlformats.org/officeDocument/2006/relationships/image" Target="../media/image65.png"/><Relationship Id="rId5" Type="http://schemas.openxmlformats.org/officeDocument/2006/relationships/image" Target="../media/image53.png"/><Relationship Id="rId10" Type="http://schemas.openxmlformats.org/officeDocument/2006/relationships/image" Target="../media/image64.svg"/><Relationship Id="rId4" Type="http://schemas.openxmlformats.org/officeDocument/2006/relationships/image" Target="../media/image52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1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7.png"/><Relationship Id="rId5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5.png"/><Relationship Id="rId5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4.png"/><Relationship Id="rId18" Type="http://schemas.openxmlformats.org/officeDocument/2006/relationships/image" Target="../media/image16.png"/><Relationship Id="rId3" Type="http://schemas.openxmlformats.org/officeDocument/2006/relationships/image" Target="../media/image67.png"/><Relationship Id="rId7" Type="http://schemas.openxmlformats.org/officeDocument/2006/relationships/image" Target="../media/image12.png"/><Relationship Id="rId12" Type="http://schemas.openxmlformats.org/officeDocument/2006/relationships/image" Target="../media/image28.sv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svg"/><Relationship Id="rId11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60.svg"/><Relationship Id="rId10" Type="http://schemas.openxmlformats.org/officeDocument/2006/relationships/image" Target="../media/image20.svg"/><Relationship Id="rId4" Type="http://schemas.openxmlformats.org/officeDocument/2006/relationships/image" Target="../media/image52.png"/><Relationship Id="rId9" Type="http://schemas.openxmlformats.org/officeDocument/2006/relationships/image" Target="../media/image19.pn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2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9.png"/><Relationship Id="rId18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27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1.png"/><Relationship Id="rId11" Type="http://schemas.openxmlformats.org/officeDocument/2006/relationships/image" Target="../media/image73.svg"/><Relationship Id="rId5" Type="http://schemas.openxmlformats.org/officeDocument/2006/relationships/image" Target="../media/image70.png"/><Relationship Id="rId15" Type="http://schemas.openxmlformats.org/officeDocument/2006/relationships/image" Target="../media/image23.png"/><Relationship Id="rId10" Type="http://schemas.openxmlformats.org/officeDocument/2006/relationships/image" Target="../media/image72.png"/><Relationship Id="rId19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52.png"/><Relationship Id="rId14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%2Fbcp.1362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ultimagenomics.com/publications-and-resources?filter=Literatur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21" Type="http://schemas.openxmlformats.org/officeDocument/2006/relationships/image" Target="../media/image11.sv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4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0.svg"/><Relationship Id="rId19" Type="http://schemas.openxmlformats.org/officeDocument/2006/relationships/image" Target="../media/image12.png"/><Relationship Id="rId4" Type="http://schemas.openxmlformats.org/officeDocument/2006/relationships/image" Target="../media/image24.svg"/><Relationship Id="rId9" Type="http://schemas.openxmlformats.org/officeDocument/2006/relationships/image" Target="../media/image19.png"/><Relationship Id="rId1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bio.100219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350136" y="3416424"/>
            <a:ext cx="9779453" cy="187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sz="5600" cap="none" dirty="0" err="1">
                <a:latin typeface="KoHo" panose="00000500000000000000" pitchFamily="2" charset="-34"/>
                <a:ea typeface="Yu Gothic Light" panose="020B0300000000000000" pitchFamily="34" charset="-128"/>
                <a:cs typeface="KoHo" panose="00000500000000000000" pitchFamily="2" charset="-34"/>
                <a:sym typeface="Corbel"/>
              </a:rPr>
              <a:t>PErsoNal</a:t>
            </a:r>
            <a:r>
              <a:rPr lang="en-US" sz="5600" cap="none" dirty="0">
                <a:latin typeface="KoHo" panose="00000500000000000000" pitchFamily="2" charset="-34"/>
                <a:ea typeface="Yu Gothic Light" panose="020B0300000000000000" pitchFamily="34" charset="-128"/>
                <a:cs typeface="KoHo" panose="00000500000000000000" pitchFamily="2" charset="-34"/>
                <a:sym typeface="Corbel"/>
              </a:rPr>
              <a:t> Genome </a:t>
            </a:r>
            <a:r>
              <a:rPr lang="en-US" sz="5600" cap="none" dirty="0" err="1">
                <a:latin typeface="KoHo" panose="00000500000000000000" pitchFamily="2" charset="-34"/>
                <a:ea typeface="Yu Gothic Light" panose="020B0300000000000000" pitchFamily="34" charset="-128"/>
                <a:cs typeface="KoHo" panose="00000500000000000000" pitchFamily="2" charset="-34"/>
                <a:sym typeface="Corbel"/>
              </a:rPr>
              <a:t>QUery</a:t>
            </a:r>
            <a:r>
              <a:rPr lang="en-US" sz="5600" cap="none" dirty="0">
                <a:latin typeface="KoHo" panose="00000500000000000000" pitchFamily="2" charset="-34"/>
                <a:ea typeface="Yu Gothic Light" panose="020B0300000000000000" pitchFamily="34" charset="-128"/>
                <a:cs typeface="KoHo" panose="00000500000000000000" pitchFamily="2" charset="-34"/>
                <a:sym typeface="Corbel"/>
              </a:rPr>
              <a:t> IN healthcare and clinical practice</a:t>
            </a:r>
          </a:p>
        </p:txBody>
      </p:sp>
      <p:sp>
        <p:nvSpPr>
          <p:cNvPr id="109" name="Google Shape;109;p1"/>
          <p:cNvSpPr txBox="1"/>
          <p:nvPr/>
        </p:nvSpPr>
        <p:spPr>
          <a:xfrm>
            <a:off x="17690" y="6372300"/>
            <a:ext cx="1686823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Elias Crum</a:t>
            </a:r>
            <a:endParaRPr sz="1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orbel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10" name="Google Shape;110;p1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7326" y="59287"/>
            <a:ext cx="2505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0758"/>
            <a:ext cx="2448109" cy="145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nguin with a stethoscope and a dna strand&#10;&#10;Description automatically generated">
            <a:extLst>
              <a:ext uri="{FF2B5EF4-FFF2-40B4-BE49-F238E27FC236}">
                <a16:creationId xmlns:a16="http://schemas.microsoft.com/office/drawing/2014/main" id="{C67C1434-74E6-2F00-9AF0-308B00B02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738" y="50758"/>
            <a:ext cx="3178251" cy="3178251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178EA5D-8C97-8BEE-907E-7571813BE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180" y="361372"/>
            <a:ext cx="1786270" cy="8291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EDB8D-DA77-D085-C6ED-A650105C4E03}"/>
              </a:ext>
            </a:extLst>
          </p:cNvPr>
          <p:cNvSpPr txBox="1"/>
          <p:nvPr/>
        </p:nvSpPr>
        <p:spPr>
          <a:xfrm>
            <a:off x="259011" y="2320912"/>
            <a:ext cx="61387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400" b="1" cap="none" dirty="0">
                <a:latin typeface="Yu Gothic Light" panose="020B0300000000000000" pitchFamily="34" charset="-128"/>
                <a:ea typeface="Yu Gothic Light" panose="020B0300000000000000" pitchFamily="34" charset="-128"/>
                <a:cs typeface="Corbel"/>
                <a:sym typeface="Corbel"/>
              </a:rPr>
              <a:t>PENGQUIN:</a:t>
            </a:r>
            <a:endParaRPr lang="en-US" sz="64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6431280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Sequence Data Formats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452120" y="1254799"/>
            <a:ext cx="123444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FASTQ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DEAAF618-9C8A-16AE-712E-EEB534447287}"/>
              </a:ext>
            </a:extLst>
          </p:cNvPr>
          <p:cNvSpPr txBox="1">
            <a:spLocks/>
          </p:cNvSpPr>
          <p:nvPr/>
        </p:nvSpPr>
        <p:spPr>
          <a:xfrm>
            <a:off x="6563360" y="1325757"/>
            <a:ext cx="198120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SAM/BAM</a:t>
            </a:r>
          </a:p>
        </p:txBody>
      </p:sp>
      <p:sp>
        <p:nvSpPr>
          <p:cNvPr id="7" name="Google Shape;101;p1">
            <a:extLst>
              <a:ext uri="{FF2B5EF4-FFF2-40B4-BE49-F238E27FC236}">
                <a16:creationId xmlns:a16="http://schemas.microsoft.com/office/drawing/2014/main" id="{462D6F14-5C78-21FB-39DC-1BDACD07AE91}"/>
              </a:ext>
            </a:extLst>
          </p:cNvPr>
          <p:cNvSpPr txBox="1">
            <a:spLocks/>
          </p:cNvSpPr>
          <p:nvPr/>
        </p:nvSpPr>
        <p:spPr>
          <a:xfrm>
            <a:off x="10521315" y="1254799"/>
            <a:ext cx="914396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VCF</a:t>
            </a:r>
          </a:p>
        </p:txBody>
      </p:sp>
      <p:sp>
        <p:nvSpPr>
          <p:cNvPr id="11" name="Google Shape;101;p1">
            <a:extLst>
              <a:ext uri="{FF2B5EF4-FFF2-40B4-BE49-F238E27FC236}">
                <a16:creationId xmlns:a16="http://schemas.microsoft.com/office/drawing/2014/main" id="{BEA84B03-4F80-BDE8-4632-867A8E7FB440}"/>
              </a:ext>
            </a:extLst>
          </p:cNvPr>
          <p:cNvSpPr txBox="1">
            <a:spLocks/>
          </p:cNvSpPr>
          <p:nvPr/>
        </p:nvSpPr>
        <p:spPr>
          <a:xfrm>
            <a:off x="3691097" y="1254799"/>
            <a:ext cx="1371598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FASTA</a:t>
            </a:r>
          </a:p>
        </p:txBody>
      </p:sp>
      <p:sp>
        <p:nvSpPr>
          <p:cNvPr id="12" name="Google Shape;101;p1">
            <a:extLst>
              <a:ext uri="{FF2B5EF4-FFF2-40B4-BE49-F238E27FC236}">
                <a16:creationId xmlns:a16="http://schemas.microsoft.com/office/drawing/2014/main" id="{8A9C5352-7AE2-FA15-E039-B1BAB662D973}"/>
              </a:ext>
            </a:extLst>
          </p:cNvPr>
          <p:cNvSpPr txBox="1">
            <a:spLocks/>
          </p:cNvSpPr>
          <p:nvPr/>
        </p:nvSpPr>
        <p:spPr>
          <a:xfrm>
            <a:off x="29210" y="2004576"/>
            <a:ext cx="2080260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Raw Sequencing Outputs</a:t>
            </a:r>
          </a:p>
        </p:txBody>
      </p:sp>
      <p:sp>
        <p:nvSpPr>
          <p:cNvPr id="13" name="Google Shape;101;p1">
            <a:extLst>
              <a:ext uri="{FF2B5EF4-FFF2-40B4-BE49-F238E27FC236}">
                <a16:creationId xmlns:a16="http://schemas.microsoft.com/office/drawing/2014/main" id="{F7A3DA21-0352-86A3-7534-DED23A2E56A7}"/>
              </a:ext>
            </a:extLst>
          </p:cNvPr>
          <p:cNvSpPr txBox="1">
            <a:spLocks/>
          </p:cNvSpPr>
          <p:nvPr/>
        </p:nvSpPr>
        <p:spPr>
          <a:xfrm>
            <a:off x="3215639" y="2073751"/>
            <a:ext cx="2322514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Contiguous DNA sequence</a:t>
            </a:r>
          </a:p>
        </p:txBody>
      </p:sp>
      <p:sp>
        <p:nvSpPr>
          <p:cNvPr id="14" name="Google Shape;101;p1">
            <a:extLst>
              <a:ext uri="{FF2B5EF4-FFF2-40B4-BE49-F238E27FC236}">
                <a16:creationId xmlns:a16="http://schemas.microsoft.com/office/drawing/2014/main" id="{E2F4F2EB-29DA-684F-8389-99E1C4E4FFAD}"/>
              </a:ext>
            </a:extLst>
          </p:cNvPr>
          <p:cNvSpPr txBox="1">
            <a:spLocks/>
          </p:cNvSpPr>
          <p:nvPr/>
        </p:nvSpPr>
        <p:spPr>
          <a:xfrm>
            <a:off x="6257290" y="2004576"/>
            <a:ext cx="2593340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FASTQ reads aligned to a FASTA reference</a:t>
            </a:r>
          </a:p>
        </p:txBody>
      </p:sp>
      <p:sp>
        <p:nvSpPr>
          <p:cNvPr id="15" name="Google Shape;101;p1">
            <a:extLst>
              <a:ext uri="{FF2B5EF4-FFF2-40B4-BE49-F238E27FC236}">
                <a16:creationId xmlns:a16="http://schemas.microsoft.com/office/drawing/2014/main" id="{9A32C07C-9044-6943-342D-F0A428518354}"/>
              </a:ext>
            </a:extLst>
          </p:cNvPr>
          <p:cNvSpPr txBox="1">
            <a:spLocks/>
          </p:cNvSpPr>
          <p:nvPr/>
        </p:nvSpPr>
        <p:spPr>
          <a:xfrm>
            <a:off x="9718038" y="2004576"/>
            <a:ext cx="2444752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Areas in SAM where sample and reference differ</a:t>
            </a:r>
          </a:p>
        </p:txBody>
      </p:sp>
      <p:pic>
        <p:nvPicPr>
          <p:cNvPr id="16" name="Picture 2" descr="FASTQ files">
            <a:extLst>
              <a:ext uri="{FF2B5EF4-FFF2-40B4-BE49-F238E27FC236}">
                <a16:creationId xmlns:a16="http://schemas.microsoft.com/office/drawing/2014/main" id="{75868215-7F3A-01B1-D522-D4631C44F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9566"/>
            <a:ext cx="3215639" cy="180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mtools guide: learning how to filter and manipulate with SAM/BAM files |  by shilparaopradeep | Medium">
            <a:extLst>
              <a:ext uri="{FF2B5EF4-FFF2-40B4-BE49-F238E27FC236}">
                <a16:creationId xmlns:a16="http://schemas.microsoft.com/office/drawing/2014/main" id="{37A06FDA-9491-E74B-4996-27D6BEE7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03" y="5016376"/>
            <a:ext cx="4202135" cy="184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ported File Formats — Genestack User Tutorials 1.0 documentation">
            <a:extLst>
              <a:ext uri="{FF2B5EF4-FFF2-40B4-BE49-F238E27FC236}">
                <a16:creationId xmlns:a16="http://schemas.microsoft.com/office/drawing/2014/main" id="{9E0043AE-1A03-2F01-82E8-FD988D0B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20" y="3506355"/>
            <a:ext cx="3840480" cy="14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ference Genomes and Genomics File Formats">
            <a:extLst>
              <a:ext uri="{FF2B5EF4-FFF2-40B4-BE49-F238E27FC236}">
                <a16:creationId xmlns:a16="http://schemas.microsoft.com/office/drawing/2014/main" id="{2E29E309-295B-CACA-D3B0-1BD55FD4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74" y="3612258"/>
            <a:ext cx="4015230" cy="13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2CE35E-784C-5209-A897-93F97AAC6A92}"/>
              </a:ext>
            </a:extLst>
          </p:cNvPr>
          <p:cNvCxnSpPr>
            <a:cxnSpLocks/>
          </p:cNvCxnSpPr>
          <p:nvPr/>
        </p:nvCxnSpPr>
        <p:spPr>
          <a:xfrm>
            <a:off x="8850630" y="1508929"/>
            <a:ext cx="9753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lus Sign 27">
            <a:extLst>
              <a:ext uri="{FF2B5EF4-FFF2-40B4-BE49-F238E27FC236}">
                <a16:creationId xmlns:a16="http://schemas.microsoft.com/office/drawing/2014/main" id="{E80DDD8A-ECBD-9C28-AF19-91C9825E05E8}"/>
              </a:ext>
            </a:extLst>
          </p:cNvPr>
          <p:cNvSpPr/>
          <p:nvPr/>
        </p:nvSpPr>
        <p:spPr>
          <a:xfrm>
            <a:off x="2366010" y="1271136"/>
            <a:ext cx="487680" cy="47558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F452FA-414A-AF73-51BA-89B6A79DFFEC}"/>
              </a:ext>
            </a:extLst>
          </p:cNvPr>
          <p:cNvCxnSpPr>
            <a:cxnSpLocks/>
          </p:cNvCxnSpPr>
          <p:nvPr/>
        </p:nvCxnSpPr>
        <p:spPr>
          <a:xfrm>
            <a:off x="5281930" y="1508929"/>
            <a:ext cx="9753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EB59001-7025-A9E4-6E24-8699F9213C86}"/>
              </a:ext>
            </a:extLst>
          </p:cNvPr>
          <p:cNvSpPr/>
          <p:nvPr/>
        </p:nvSpPr>
        <p:spPr>
          <a:xfrm>
            <a:off x="9716453" y="868680"/>
            <a:ext cx="2462531" cy="2282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38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/>
      <p:bldP spid="12" grpId="0"/>
      <p:bldP spid="13" grpId="0"/>
      <p:bldP spid="14" grpId="0"/>
      <p:bldP spid="15" grpId="0"/>
      <p:bldP spid="28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0" y="0"/>
            <a:ext cx="5415915" cy="67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Sequencing Storage</a:t>
            </a:r>
            <a:endParaRPr sz="4000" b="0" i="0" u="none" strike="noStrike" cap="none" dirty="0">
              <a:latin typeface="Constantia" panose="02030602050306030303" pitchFamily="18" charset="0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616697"/>
            <a:ext cx="8661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The human genome	 	=	 ~3 billion base pairs</a:t>
            </a:r>
            <a:endParaRPr sz="26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0" y="1097023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3 billion letters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~700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Representative of a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single strand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of the whole human genome sequence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E.g. : …ATGCCGTAAACAGATGTCA …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TXT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87" name="Google Shape;187;p27" descr="20+ Free Gene Icon &amp; Dna Images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562" y="476382"/>
            <a:ext cx="1138518" cy="8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0" y="2535981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Raw human whole genome sequence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~200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hole genome sequences typically have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&gt;=30x coverage at each base position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. (i.e.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each base of the genome is represented in the sequence file a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&gt;=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30 times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)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FASTQ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0" y="5413896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genome variant file (list of mutations)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~125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Individual humans only exhibit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~0.1% variation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comparatively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~3 million mutations).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ariant file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records those differences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i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n one individual’s genome compared to the “normal” reference genome. </a:t>
            </a:r>
            <a:endParaRPr sz="2000" i="0" u="none" strike="noStrike" cap="none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88;p27">
            <a:extLst>
              <a:ext uri="{FF2B5EF4-FFF2-40B4-BE49-F238E27FC236}">
                <a16:creationId xmlns:a16="http://schemas.microsoft.com/office/drawing/2014/main" id="{C1F06AAD-D25C-5E4E-37FF-15B3B50EAE6C}"/>
              </a:ext>
            </a:extLst>
          </p:cNvPr>
          <p:cNvSpPr txBox="1"/>
          <p:nvPr/>
        </p:nvSpPr>
        <p:spPr>
          <a:xfrm>
            <a:off x="0" y="3974939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Aligned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whole genome sequence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~210 gigabytes // ~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100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gigabytes // ~15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Whole genome sequence 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is mapped to a reference human genome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and can be stored in various formats. Recent advances have allowed for improved compression.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: SAM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BAM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CRAM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0500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609600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Sequencing File Sizes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422910" y="1295301"/>
            <a:ext cx="123444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FASTQ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DEAAF618-9C8A-16AE-712E-EEB534447287}"/>
              </a:ext>
            </a:extLst>
          </p:cNvPr>
          <p:cNvSpPr txBox="1">
            <a:spLocks/>
          </p:cNvSpPr>
          <p:nvPr/>
        </p:nvSpPr>
        <p:spPr>
          <a:xfrm>
            <a:off x="422910" y="4014127"/>
            <a:ext cx="198120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rgbClr val="FF66FF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SAM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/</a:t>
            </a:r>
            <a:r>
              <a:rPr lang="en-US" sz="2800" b="1" dirty="0">
                <a:solidFill>
                  <a:srgbClr val="CC3399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BAM</a:t>
            </a:r>
          </a:p>
        </p:txBody>
      </p:sp>
      <p:sp>
        <p:nvSpPr>
          <p:cNvPr id="7" name="Google Shape;101;p1">
            <a:extLst>
              <a:ext uri="{FF2B5EF4-FFF2-40B4-BE49-F238E27FC236}">
                <a16:creationId xmlns:a16="http://schemas.microsoft.com/office/drawing/2014/main" id="{462D6F14-5C78-21FB-39DC-1BDACD07AE91}"/>
              </a:ext>
            </a:extLst>
          </p:cNvPr>
          <p:cNvSpPr txBox="1">
            <a:spLocks/>
          </p:cNvSpPr>
          <p:nvPr/>
        </p:nvSpPr>
        <p:spPr>
          <a:xfrm>
            <a:off x="422910" y="5641949"/>
            <a:ext cx="914396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VCF</a:t>
            </a:r>
          </a:p>
        </p:txBody>
      </p:sp>
      <p:sp>
        <p:nvSpPr>
          <p:cNvPr id="11" name="Google Shape;101;p1">
            <a:extLst>
              <a:ext uri="{FF2B5EF4-FFF2-40B4-BE49-F238E27FC236}">
                <a16:creationId xmlns:a16="http://schemas.microsoft.com/office/drawing/2014/main" id="{BEA84B03-4F80-BDE8-4632-867A8E7FB440}"/>
              </a:ext>
            </a:extLst>
          </p:cNvPr>
          <p:cNvSpPr txBox="1">
            <a:spLocks/>
          </p:cNvSpPr>
          <p:nvPr/>
        </p:nvSpPr>
        <p:spPr>
          <a:xfrm>
            <a:off x="422910" y="2622709"/>
            <a:ext cx="1371598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FASTA</a:t>
            </a:r>
          </a:p>
        </p:txBody>
      </p:sp>
      <p:sp>
        <p:nvSpPr>
          <p:cNvPr id="13" name="Google Shape;101;p1">
            <a:extLst>
              <a:ext uri="{FF2B5EF4-FFF2-40B4-BE49-F238E27FC236}">
                <a16:creationId xmlns:a16="http://schemas.microsoft.com/office/drawing/2014/main" id="{F7A3DA21-0352-86A3-7534-DED23A2E56A7}"/>
              </a:ext>
            </a:extLst>
          </p:cNvPr>
          <p:cNvSpPr txBox="1">
            <a:spLocks/>
          </p:cNvSpPr>
          <p:nvPr/>
        </p:nvSpPr>
        <p:spPr>
          <a:xfrm>
            <a:off x="2697479" y="1295301"/>
            <a:ext cx="3048002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200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giga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sp>
        <p:nvSpPr>
          <p:cNvPr id="14" name="Google Shape;101;p1">
            <a:extLst>
              <a:ext uri="{FF2B5EF4-FFF2-40B4-BE49-F238E27FC236}">
                <a16:creationId xmlns:a16="http://schemas.microsoft.com/office/drawing/2014/main" id="{E2F4F2EB-29DA-684F-8389-99E1C4E4FFAD}"/>
              </a:ext>
            </a:extLst>
          </p:cNvPr>
          <p:cNvSpPr txBox="1">
            <a:spLocks/>
          </p:cNvSpPr>
          <p:nvPr/>
        </p:nvSpPr>
        <p:spPr>
          <a:xfrm>
            <a:off x="2697479" y="2338294"/>
            <a:ext cx="3048002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800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mega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sp>
        <p:nvSpPr>
          <p:cNvPr id="15" name="Google Shape;101;p1">
            <a:extLst>
              <a:ext uri="{FF2B5EF4-FFF2-40B4-BE49-F238E27FC236}">
                <a16:creationId xmlns:a16="http://schemas.microsoft.com/office/drawing/2014/main" id="{9A32C07C-9044-6943-342D-F0A428518354}"/>
              </a:ext>
            </a:extLst>
          </p:cNvPr>
          <p:cNvSpPr txBox="1">
            <a:spLocks/>
          </p:cNvSpPr>
          <p:nvPr/>
        </p:nvSpPr>
        <p:spPr>
          <a:xfrm>
            <a:off x="2697479" y="3729712"/>
            <a:ext cx="3499106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rgbClr val="FF66FF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210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/</a:t>
            </a:r>
            <a:r>
              <a:rPr lang="en-US" sz="2800" dirty="0">
                <a:solidFill>
                  <a:srgbClr val="CC3399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100</a:t>
            </a:r>
            <a:r>
              <a:rPr lang="en-US" sz="2800" dirty="0">
                <a:solidFill>
                  <a:srgbClr val="FF66FF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giga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sp>
        <p:nvSpPr>
          <p:cNvPr id="8" name="Google Shape;101;p1">
            <a:extLst>
              <a:ext uri="{FF2B5EF4-FFF2-40B4-BE49-F238E27FC236}">
                <a16:creationId xmlns:a16="http://schemas.microsoft.com/office/drawing/2014/main" id="{8A32FDDD-5EB1-2D40-20A3-060B07E15D29}"/>
              </a:ext>
            </a:extLst>
          </p:cNvPr>
          <p:cNvSpPr txBox="1">
            <a:spLocks/>
          </p:cNvSpPr>
          <p:nvPr/>
        </p:nvSpPr>
        <p:spPr>
          <a:xfrm>
            <a:off x="2697479" y="5362977"/>
            <a:ext cx="2820671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150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mega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DDB29-B835-1081-592F-01F4592A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1176735"/>
            <a:ext cx="6096000" cy="4572000"/>
          </a:xfrm>
          <a:prstGeom prst="rect">
            <a:avLst/>
          </a:prstGeom>
        </p:spPr>
      </p:pic>
      <p:sp>
        <p:nvSpPr>
          <p:cNvPr id="6" name="Google Shape;101;p1">
            <a:extLst>
              <a:ext uri="{FF2B5EF4-FFF2-40B4-BE49-F238E27FC236}">
                <a16:creationId xmlns:a16="http://schemas.microsoft.com/office/drawing/2014/main" id="{29DB5BEF-4177-D30C-F134-65C5AC733FE0}"/>
              </a:ext>
            </a:extLst>
          </p:cNvPr>
          <p:cNvSpPr txBox="1">
            <a:spLocks/>
          </p:cNvSpPr>
          <p:nvPr/>
        </p:nvSpPr>
        <p:spPr>
          <a:xfrm>
            <a:off x="11164749" y="6690671"/>
            <a:ext cx="1027251" cy="16732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800" dirty="0">
                <a:latin typeface="+mn-lt"/>
                <a:ea typeface="Corbel"/>
                <a:cs typeface="Corbel"/>
                <a:sym typeface="Corbel"/>
              </a:rPr>
              <a:t>https://nces.ed.gov/</a:t>
            </a:r>
          </a:p>
        </p:txBody>
      </p:sp>
    </p:spTree>
    <p:extLst>
      <p:ext uri="{BB962C8B-B14F-4D97-AF65-F5344CB8AC3E}">
        <p14:creationId xmlns:p14="http://schemas.microsoft.com/office/powerpoint/2010/main" val="362825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713232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Variant Call Format (VCF)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-1" y="999819"/>
            <a:ext cx="11808373" cy="187356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- tab delimited .txt file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- Rows represent individual mutations in a sequence (when compared to reference)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- Columns store information about that mutation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C2B540-4C14-6BAE-530D-2A964D83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1" y="4967113"/>
            <a:ext cx="7069616" cy="3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ariant Call Format">
            <a:extLst>
              <a:ext uri="{FF2B5EF4-FFF2-40B4-BE49-F238E27FC236}">
                <a16:creationId xmlns:a16="http://schemas.microsoft.com/office/drawing/2014/main" id="{0DEE8207-D6D4-F730-6C35-10C8C0C4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3509340"/>
            <a:ext cx="4900355" cy="32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4E2F36F0-2236-6AA9-2BD7-7640D5EC6024}"/>
              </a:ext>
            </a:extLst>
          </p:cNvPr>
          <p:cNvSpPr/>
          <p:nvPr/>
        </p:nvSpPr>
        <p:spPr>
          <a:xfrm>
            <a:off x="5227320" y="4363729"/>
            <a:ext cx="1737360" cy="356912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0" y="86857"/>
            <a:ext cx="6139398" cy="60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200" b="0" i="0" u="none" strike="noStrike" cap="none" dirty="0">
                <a:latin typeface="KoHo" panose="00000500000000000000" pitchFamily="2" charset="-34"/>
                <a:ea typeface="Corbel"/>
                <a:cs typeface="KoHo" panose="00000500000000000000" pitchFamily="2" charset="-34"/>
                <a:sym typeface="Corbel"/>
              </a:rPr>
              <a:t>Research Questions</a:t>
            </a:r>
            <a:endParaRPr sz="4200" b="0" i="0" u="none" strike="noStrike" cap="none" dirty="0">
              <a:latin typeface="KoHo" panose="00000500000000000000" pitchFamily="2" charset="-34"/>
              <a:ea typeface="Corbel"/>
              <a:cs typeface="KoHo" panose="00000500000000000000" pitchFamily="2" charset="-34"/>
              <a:sym typeface="Corbe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B2462C-0E25-B012-0B0E-8FAB6A0ABB14}"/>
              </a:ext>
            </a:extLst>
          </p:cNvPr>
          <p:cNvGrpSpPr/>
          <p:nvPr/>
        </p:nvGrpSpPr>
        <p:grpSpPr>
          <a:xfrm>
            <a:off x="209957" y="882233"/>
            <a:ext cx="784899" cy="755651"/>
            <a:chOff x="5564398" y="4583186"/>
            <a:chExt cx="1262464" cy="1215421"/>
          </a:xfrm>
        </p:grpSpPr>
        <p:pic>
          <p:nvPicPr>
            <p:cNvPr id="172" name="Google Shape;172;p26" descr="20+ Free Gene Icon &amp; Dna Images - Pixaba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5863582" y="5155017"/>
              <a:ext cx="540540" cy="396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D716FF42-A89E-7E14-BD7C-B28BDE697825}"/>
                </a:ext>
              </a:extLst>
            </p:cNvPr>
            <p:cNvSpPr/>
            <p:nvPr/>
          </p:nvSpPr>
          <p:spPr>
            <a:xfrm>
              <a:off x="5564398" y="4862365"/>
              <a:ext cx="1100078" cy="936242"/>
            </a:xfrm>
            <a:prstGeom prst="hexagon">
              <a:avLst/>
            </a:prstGeom>
            <a:noFill/>
            <a:ln w="38100">
              <a:solidFill>
                <a:srgbClr val="161616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778B9D-1A3B-D4EF-C938-4DDD4CF35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910" y="4583186"/>
              <a:ext cx="571952" cy="523207"/>
            </a:xfrm>
            <a:prstGeom prst="rect">
              <a:avLst/>
            </a:prstGeom>
          </p:spPr>
        </p:pic>
        <p:pic>
          <p:nvPicPr>
            <p:cNvPr id="4" name="Graphic 3" descr="Database outline">
              <a:extLst>
                <a:ext uri="{FF2B5EF4-FFF2-40B4-BE49-F238E27FC236}">
                  <a16:creationId xmlns:a16="http://schemas.microsoft.com/office/drawing/2014/main" id="{D009E298-C327-FFBF-61AA-320D93DCD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36920" y="4925785"/>
              <a:ext cx="828217" cy="82821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664A26-4A9C-3631-B8FF-A353087EA046}"/>
              </a:ext>
            </a:extLst>
          </p:cNvPr>
          <p:cNvSpPr txBox="1"/>
          <p:nvPr/>
        </p:nvSpPr>
        <p:spPr>
          <a:xfrm>
            <a:off x="1177234" y="1100682"/>
            <a:ext cx="80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1. Can Solid</a:t>
            </a:r>
            <a:r>
              <a:rPr lang="en-US" sz="2400" b="1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</a:t>
            </a:r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be implemented for genomic data storage?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0F9D9-8E8F-BF36-CE08-98FF5D4AB962}"/>
              </a:ext>
            </a:extLst>
          </p:cNvPr>
          <p:cNvSpPr txBox="1"/>
          <p:nvPr/>
        </p:nvSpPr>
        <p:spPr>
          <a:xfrm>
            <a:off x="2046534" y="1751574"/>
            <a:ext cx="970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What is the impact on data policy enforcement?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1B479-446F-2453-4027-C454AF2DAA19}"/>
              </a:ext>
            </a:extLst>
          </p:cNvPr>
          <p:cNvSpPr txBox="1"/>
          <p:nvPr/>
        </p:nvSpPr>
        <p:spPr>
          <a:xfrm>
            <a:off x="1177235" y="3119782"/>
            <a:ext cx="82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2. Can (VCF) genomic data be represented as RDF?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CD2F5-5A13-0A32-85F4-01CFCF91D49E}"/>
              </a:ext>
            </a:extLst>
          </p:cNvPr>
          <p:cNvSpPr txBox="1"/>
          <p:nvPr/>
        </p:nvSpPr>
        <p:spPr>
          <a:xfrm>
            <a:off x="2046534" y="3681845"/>
            <a:ext cx="857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 genomic and other medical data be linked semantically?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CA2A9-EC3F-9F27-E732-A42727C53A35}"/>
              </a:ext>
            </a:extLst>
          </p:cNvPr>
          <p:cNvSpPr txBox="1"/>
          <p:nvPr/>
        </p:nvSpPr>
        <p:spPr>
          <a:xfrm>
            <a:off x="1177235" y="4961381"/>
            <a:ext cx="929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3. Can RDF genomic data be queried in a useful way?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072361-BEA6-FDDD-0FA4-B03F3C78370B}"/>
              </a:ext>
            </a:extLst>
          </p:cNvPr>
          <p:cNvGrpSpPr/>
          <p:nvPr/>
        </p:nvGrpSpPr>
        <p:grpSpPr>
          <a:xfrm>
            <a:off x="1371085" y="1593955"/>
            <a:ext cx="693324" cy="728669"/>
            <a:chOff x="3608220" y="2054449"/>
            <a:chExt cx="947738" cy="991445"/>
          </a:xfrm>
        </p:grpSpPr>
        <p:pic>
          <p:nvPicPr>
            <p:cNvPr id="17" name="Graphic 16" descr="Database outline">
              <a:extLst>
                <a:ext uri="{FF2B5EF4-FFF2-40B4-BE49-F238E27FC236}">
                  <a16:creationId xmlns:a16="http://schemas.microsoft.com/office/drawing/2014/main" id="{912A1F6F-559B-3F3B-31A8-4B5726F1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08220" y="2131494"/>
              <a:ext cx="914400" cy="914400"/>
            </a:xfrm>
            <a:prstGeom prst="rect">
              <a:avLst/>
            </a:prstGeom>
          </p:spPr>
        </p:pic>
        <p:pic>
          <p:nvPicPr>
            <p:cNvPr id="18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FFFA54D0-4B2E-19AD-D210-C8400E3C7E7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696133">
              <a:off x="3832171" y="2443971"/>
              <a:ext cx="482541" cy="353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DDF87F7-95D7-D3AE-2FD2-6368F40E787A}"/>
                </a:ext>
              </a:extLst>
            </p:cNvPr>
            <p:cNvGrpSpPr/>
            <p:nvPr/>
          </p:nvGrpSpPr>
          <p:grpSpPr>
            <a:xfrm>
              <a:off x="4049378" y="2054449"/>
              <a:ext cx="506580" cy="444052"/>
              <a:chOff x="4722996" y="2176725"/>
              <a:chExt cx="506580" cy="444052"/>
            </a:xfrm>
          </p:grpSpPr>
          <p:pic>
            <p:nvPicPr>
              <p:cNvPr id="20" name="Graphic 19" descr="Lock with solid fill">
                <a:extLst>
                  <a:ext uri="{FF2B5EF4-FFF2-40B4-BE49-F238E27FC236}">
                    <a16:creationId xmlns:a16="http://schemas.microsoft.com/office/drawing/2014/main" id="{FC933B87-B6D8-80E6-6AAE-76724ECA3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22996" y="2176725"/>
                <a:ext cx="506580" cy="444052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1867EB-DE42-41E1-4419-E2B2A8400174}"/>
                  </a:ext>
                </a:extLst>
              </p:cNvPr>
              <p:cNvSpPr/>
              <p:nvPr/>
            </p:nvSpPr>
            <p:spPr>
              <a:xfrm>
                <a:off x="4884821" y="2438400"/>
                <a:ext cx="176463" cy="96253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A14BCA-5CC1-55EB-4DFB-052AAE312CDC}"/>
              </a:ext>
            </a:extLst>
          </p:cNvPr>
          <p:cNvGrpSpPr/>
          <p:nvPr/>
        </p:nvGrpSpPr>
        <p:grpSpPr>
          <a:xfrm>
            <a:off x="122283" y="2657641"/>
            <a:ext cx="858791" cy="1017122"/>
            <a:chOff x="237928" y="2706407"/>
            <a:chExt cx="858791" cy="1017122"/>
          </a:xfrm>
        </p:grpSpPr>
        <p:pic>
          <p:nvPicPr>
            <p:cNvPr id="23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617E1D04-2F43-93DE-952B-6084959805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341279" y="3157168"/>
              <a:ext cx="512295" cy="3754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22548F-F945-B6A9-2E29-97023BFBC5B9}"/>
                </a:ext>
              </a:extLst>
            </p:cNvPr>
            <p:cNvGrpSpPr/>
            <p:nvPr/>
          </p:nvGrpSpPr>
          <p:grpSpPr>
            <a:xfrm>
              <a:off x="237928" y="2706407"/>
              <a:ext cx="858791" cy="1017122"/>
              <a:chOff x="237928" y="2706407"/>
              <a:chExt cx="858791" cy="10171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8BB1C5F-80CD-F739-C9CA-589F74BE1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465" y="2706407"/>
                <a:ext cx="408254" cy="440562"/>
              </a:xfrm>
              <a:prstGeom prst="rect">
                <a:avLst/>
              </a:prstGeom>
            </p:spPr>
          </p:pic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3043D0E5-CDEE-6722-31E4-E79444875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7928" y="2938588"/>
                <a:ext cx="784941" cy="784941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1D9A80-2849-6914-08E7-F99D0165A15D}"/>
              </a:ext>
            </a:extLst>
          </p:cNvPr>
          <p:cNvGrpSpPr/>
          <p:nvPr/>
        </p:nvGrpSpPr>
        <p:grpSpPr>
          <a:xfrm>
            <a:off x="227910" y="4583024"/>
            <a:ext cx="821311" cy="1113141"/>
            <a:chOff x="227910" y="4617725"/>
            <a:chExt cx="821311" cy="1113141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227910" y="4909555"/>
              <a:ext cx="821311" cy="821311"/>
              <a:chOff x="9655051" y="4279301"/>
              <a:chExt cx="1648365" cy="1648365"/>
            </a:xfrm>
          </p:grpSpPr>
          <p:pic>
            <p:nvPicPr>
              <p:cNvPr id="175" name="Google Shape;175;p26" descr="20+ Free Gene Icon &amp; Dna Images - Pixabay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969846" y="4814995"/>
                <a:ext cx="797935" cy="584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26" descr="Database - Free interface icons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9655051" y="4279301"/>
                <a:ext cx="1648365" cy="164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AC0384C-4293-04DB-B0BA-2AE44A3D3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450" y="4617725"/>
              <a:ext cx="408254" cy="440562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FE130F-6550-D140-3218-A6F120F79007}"/>
              </a:ext>
            </a:extLst>
          </p:cNvPr>
          <p:cNvCxnSpPr>
            <a:cxnSpLocks/>
          </p:cNvCxnSpPr>
          <p:nvPr/>
        </p:nvCxnSpPr>
        <p:spPr>
          <a:xfrm>
            <a:off x="122283" y="690742"/>
            <a:ext cx="4538927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574FA7-8A3F-7D96-AF5E-682279A2DFAB}"/>
              </a:ext>
            </a:extLst>
          </p:cNvPr>
          <p:cNvGrpSpPr/>
          <p:nvPr/>
        </p:nvGrpSpPr>
        <p:grpSpPr>
          <a:xfrm>
            <a:off x="1263318" y="3653595"/>
            <a:ext cx="873362" cy="463060"/>
            <a:chOff x="1263318" y="3653595"/>
            <a:chExt cx="873362" cy="46306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859ED03-8B0C-AC3B-12AF-F178BF1619E5}"/>
                </a:ext>
              </a:extLst>
            </p:cNvPr>
            <p:cNvGrpSpPr/>
            <p:nvPr/>
          </p:nvGrpSpPr>
          <p:grpSpPr>
            <a:xfrm>
              <a:off x="1263318" y="3653595"/>
              <a:ext cx="743249" cy="452927"/>
              <a:chOff x="1077053" y="3608504"/>
              <a:chExt cx="743249" cy="45292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C047AD2-68C6-9A04-7985-618259E331AB}"/>
                  </a:ext>
                </a:extLst>
              </p:cNvPr>
              <p:cNvGrpSpPr/>
              <p:nvPr/>
            </p:nvGrpSpPr>
            <p:grpSpPr>
              <a:xfrm>
                <a:off x="1077053" y="3783010"/>
                <a:ext cx="743249" cy="278421"/>
                <a:chOff x="1077053" y="3783010"/>
                <a:chExt cx="743249" cy="278421"/>
              </a:xfrm>
            </p:grpSpPr>
            <p:pic>
              <p:nvPicPr>
                <p:cNvPr id="31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EA888F6E-CC3A-8DD9-5C17-0DD9A7BCEBD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2696133">
                  <a:off x="1077053" y="3801542"/>
                  <a:ext cx="353006" cy="2598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8AD912D-6633-8CC8-7389-E6ADD946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672" y="3923968"/>
                  <a:ext cx="22175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10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Google Shape;235;p5">
                  <a:extLst>
                    <a:ext uri="{FF2B5EF4-FFF2-40B4-BE49-F238E27FC236}">
                      <a16:creationId xmlns:a16="http://schemas.microsoft.com/office/drawing/2014/main" id="{B7FFDC3C-004F-C696-80F8-26ACA26B07EE}"/>
                    </a:ext>
                  </a:extLst>
                </p:cNvPr>
                <p:cNvSpPr/>
                <p:nvPr/>
              </p:nvSpPr>
              <p:spPr>
                <a:xfrm>
                  <a:off x="1614033" y="3783010"/>
                  <a:ext cx="206269" cy="253713"/>
                </a:xfrm>
                <a:prstGeom prst="round1Rect">
                  <a:avLst>
                    <a:gd name="adj" fmla="val 16667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 b="1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Corbel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D59989-3ECF-BC9B-9887-583512FC0F60}"/>
                  </a:ext>
                </a:extLst>
              </p:cNvPr>
              <p:cNvSpPr txBox="1"/>
              <p:nvPr/>
            </p:nvSpPr>
            <p:spPr>
              <a:xfrm>
                <a:off x="1276353" y="3608504"/>
                <a:ext cx="389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KoHo" panose="00000500000000000000" pitchFamily="2" charset="-34"/>
                    <a:cs typeface="KoHo" panose="00000500000000000000" pitchFamily="2" charset="-34"/>
                  </a:rPr>
                  <a:t>?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DBC2DC-4A88-F074-43D7-DBB4452A2952}"/>
                </a:ext>
              </a:extLst>
            </p:cNvPr>
            <p:cNvSpPr txBox="1"/>
            <p:nvPr/>
          </p:nvSpPr>
          <p:spPr>
            <a:xfrm>
              <a:off x="1747087" y="3778101"/>
              <a:ext cx="3895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KoHo" panose="00000500000000000000" pitchFamily="2" charset="-34"/>
                  <a:cs typeface="KoHo" panose="00000500000000000000" pitchFamily="2" charset="-34"/>
                </a:rPr>
                <a:t>+</a:t>
              </a:r>
            </a:p>
          </p:txBody>
        </p:sp>
      </p:grpSp>
      <p:pic>
        <p:nvPicPr>
          <p:cNvPr id="42" name="Graphic 251" descr="Scientist female outline">
            <a:extLst>
              <a:ext uri="{FF2B5EF4-FFF2-40B4-BE49-F238E27FC236}">
                <a16:creationId xmlns:a16="http://schemas.microsoft.com/office/drawing/2014/main" id="{F433C4DC-98EB-CA80-BFF6-321D00D7F7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9465" y="5496589"/>
            <a:ext cx="567215" cy="56721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E184539-7592-548B-90B2-B7E79404B573}"/>
              </a:ext>
            </a:extLst>
          </p:cNvPr>
          <p:cNvSpPr txBox="1"/>
          <p:nvPr/>
        </p:nvSpPr>
        <p:spPr>
          <a:xfrm>
            <a:off x="2064409" y="5551637"/>
            <a:ext cx="929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 this improve genomic data discoverability for researchers?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49033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Project Goals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310078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63042-FB5D-DD5A-F25D-AF1A86E62671}"/>
              </a:ext>
            </a:extLst>
          </p:cNvPr>
          <p:cNvSpPr txBox="1"/>
          <p:nvPr/>
        </p:nvSpPr>
        <p:spPr>
          <a:xfrm>
            <a:off x="671550" y="1267744"/>
            <a:ext cx="6918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To develop a </a:t>
            </a:r>
            <a:r>
              <a:rPr lang="en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proof-of-concept</a:t>
            </a:r>
            <a:endParaRPr lang="en-US" sz="32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24B22-1F3B-0630-4DE5-40F302C350F8}"/>
              </a:ext>
            </a:extLst>
          </p:cNvPr>
          <p:cNvSpPr txBox="1"/>
          <p:nvPr/>
        </p:nvSpPr>
        <p:spPr>
          <a:xfrm>
            <a:off x="944124" y="2820203"/>
            <a:ext cx="9259577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storage in Solid Pods</a:t>
            </a:r>
          </a:p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 of genomic data</a:t>
            </a:r>
          </a:p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representation in RDF</a:t>
            </a:r>
          </a:p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Data-linking potential</a:t>
            </a:r>
          </a:p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querying potential (within and across pods)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D09A2-0188-9604-A3A1-A46DF4FBBE64}"/>
              </a:ext>
            </a:extLst>
          </p:cNvPr>
          <p:cNvSpPr txBox="1"/>
          <p:nvPr/>
        </p:nvSpPr>
        <p:spPr>
          <a:xfrm>
            <a:off x="1211751" y="1751586"/>
            <a:ext cx="728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Framework</a:t>
            </a: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and </a:t>
            </a:r>
            <a:r>
              <a:rPr lang="en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Web Application</a:t>
            </a: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for:</a:t>
            </a:r>
            <a:endParaRPr lang="en-US" sz="32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10" name="Picture 9" descr="A hexagon with a dna strand&#10;&#10;Description automatically generated">
            <a:extLst>
              <a:ext uri="{FF2B5EF4-FFF2-40B4-BE49-F238E27FC236}">
                <a16:creationId xmlns:a16="http://schemas.microsoft.com/office/drawing/2014/main" id="{E7461089-FF07-9DAD-A076-049C324A1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26" t="9010" r="-6398" b="18968"/>
          <a:stretch/>
        </p:blipFill>
        <p:spPr>
          <a:xfrm>
            <a:off x="10490791" y="112619"/>
            <a:ext cx="1701211" cy="14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49033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Project Goals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310078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63042-FB5D-DD5A-F25D-AF1A86E62671}"/>
              </a:ext>
            </a:extLst>
          </p:cNvPr>
          <p:cNvSpPr txBox="1"/>
          <p:nvPr/>
        </p:nvSpPr>
        <p:spPr>
          <a:xfrm>
            <a:off x="827667" y="1415606"/>
            <a:ext cx="2808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Calibri" panose="020F0502020204030204" pitchFamily="34" charset="0"/>
              </a:rPr>
              <a:t>But</a:t>
            </a:r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wait...</a:t>
            </a:r>
            <a:endParaRPr lang="en-US" sz="40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57888-A4B4-7F19-4D7C-5D13638E603E}"/>
              </a:ext>
            </a:extLst>
          </p:cNvPr>
          <p:cNvSpPr txBox="1"/>
          <p:nvPr/>
        </p:nvSpPr>
        <p:spPr>
          <a:xfrm>
            <a:off x="827667" y="3108137"/>
            <a:ext cx="10805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This sounds like an </a:t>
            </a:r>
            <a:r>
              <a:rPr lang="en" sz="4000" b="1" dirty="0">
                <a:solidFill>
                  <a:schemeClr val="accent2">
                    <a:lumMod val="75000"/>
                  </a:schemeClr>
                </a:solidFill>
                <a:latin typeface="KoHo" pitchFamily="2" charset="-34"/>
                <a:cs typeface="KoHo" pitchFamily="2" charset="-34"/>
              </a:rPr>
              <a:t>ENGINEERING</a:t>
            </a:r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project!</a:t>
            </a:r>
            <a:endParaRPr lang="en-US" sz="40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9402B-E948-B5B7-FCAF-021FCD93EA65}"/>
              </a:ext>
            </a:extLst>
          </p:cNvPr>
          <p:cNvSpPr txBox="1"/>
          <p:nvPr/>
        </p:nvSpPr>
        <p:spPr>
          <a:xfrm>
            <a:off x="827667" y="4643730"/>
            <a:ext cx="6621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Where is the </a:t>
            </a:r>
            <a:r>
              <a:rPr lang="en" sz="4000" b="1" dirty="0">
                <a:solidFill>
                  <a:srgbClr val="0070C0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??</a:t>
            </a:r>
            <a:endParaRPr lang="en-US" sz="40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D9241A0C-76B7-EDA0-5430-24055C93A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800" y="1895495"/>
            <a:ext cx="1338147" cy="1338147"/>
          </a:xfrm>
          <a:prstGeom prst="rect">
            <a:avLst/>
          </a:prstGeom>
        </p:spPr>
      </p:pic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20935AD5-09B8-DAF4-F783-14C880FA8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9480" y="4218287"/>
            <a:ext cx="1386467" cy="13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6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690260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Project Goals – (1a) Storage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647960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75447-5FDB-A6E1-193C-D050F231FD89}"/>
              </a:ext>
            </a:extLst>
          </p:cNvPr>
          <p:cNvGrpSpPr/>
          <p:nvPr/>
        </p:nvGrpSpPr>
        <p:grpSpPr>
          <a:xfrm>
            <a:off x="209957" y="882233"/>
            <a:ext cx="784899" cy="755651"/>
            <a:chOff x="5564398" y="4583186"/>
            <a:chExt cx="1262464" cy="1215421"/>
          </a:xfrm>
        </p:grpSpPr>
        <p:pic>
          <p:nvPicPr>
            <p:cNvPr id="8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B0037D08-E16B-A684-272A-8D14B5A07A5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5863582" y="5155017"/>
              <a:ext cx="540540" cy="396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17E971C6-031F-77B5-11CC-B5FDAABBFA82}"/>
                </a:ext>
              </a:extLst>
            </p:cNvPr>
            <p:cNvSpPr/>
            <p:nvPr/>
          </p:nvSpPr>
          <p:spPr>
            <a:xfrm>
              <a:off x="5564398" y="4862365"/>
              <a:ext cx="1100078" cy="936242"/>
            </a:xfrm>
            <a:prstGeom prst="hexagon">
              <a:avLst/>
            </a:prstGeom>
            <a:noFill/>
            <a:ln w="38100">
              <a:solidFill>
                <a:srgbClr val="161616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E784D0-8A68-A808-BD95-A9BE9CED3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910" y="4583186"/>
              <a:ext cx="571952" cy="523207"/>
            </a:xfrm>
            <a:prstGeom prst="rect">
              <a:avLst/>
            </a:prstGeom>
          </p:spPr>
        </p:pic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CF15659C-8C11-269A-C9D0-643FB21CF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36920" y="4925785"/>
              <a:ext cx="828217" cy="82821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F58E55-2F50-79E7-7863-C552C15BAF7C}"/>
              </a:ext>
            </a:extLst>
          </p:cNvPr>
          <p:cNvSpPr txBox="1"/>
          <p:nvPr/>
        </p:nvSpPr>
        <p:spPr>
          <a:xfrm>
            <a:off x="1177234" y="1100682"/>
            <a:ext cx="80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1. Can Solid</a:t>
            </a:r>
            <a:r>
              <a:rPr lang="en-US" sz="2400" b="1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</a:t>
            </a:r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be implemented for genomic data storage?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FA1F74-E6B4-B9F6-B5F5-7D249610A795}"/>
              </a:ext>
            </a:extLst>
          </p:cNvPr>
          <p:cNvSpPr txBox="1"/>
          <p:nvPr/>
        </p:nvSpPr>
        <p:spPr>
          <a:xfrm>
            <a:off x="317217" y="6200451"/>
            <a:ext cx="701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** What about data policy enforcement (privacy)?</a:t>
            </a:r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1BBDBEF1-B932-F260-C2C0-37FC368B3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9125" y="1130055"/>
            <a:ext cx="461665" cy="4616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FEF71E0-6563-7B78-3D5C-8D84A27E32F1}"/>
              </a:ext>
            </a:extLst>
          </p:cNvPr>
          <p:cNvGrpSpPr/>
          <p:nvPr/>
        </p:nvGrpSpPr>
        <p:grpSpPr>
          <a:xfrm>
            <a:off x="893897" y="1854027"/>
            <a:ext cx="8429559" cy="629504"/>
            <a:chOff x="233351" y="2241141"/>
            <a:chExt cx="8429559" cy="6295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FB2E3C-13E4-4C12-9B25-7CC4D706FD04}"/>
                </a:ext>
              </a:extLst>
            </p:cNvPr>
            <p:cNvGrpSpPr/>
            <p:nvPr/>
          </p:nvGrpSpPr>
          <p:grpSpPr>
            <a:xfrm>
              <a:off x="921505" y="2341776"/>
              <a:ext cx="7741405" cy="508381"/>
              <a:chOff x="42002" y="956540"/>
              <a:chExt cx="5806053" cy="38128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B8E433-3F10-9E95-582F-E55826086FFE}"/>
                  </a:ext>
                </a:extLst>
              </p:cNvPr>
              <p:cNvSpPr txBox="1"/>
              <p:nvPr/>
            </p:nvSpPr>
            <p:spPr>
              <a:xfrm>
                <a:off x="42002" y="956540"/>
                <a:ext cx="211297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Solid pod instances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2D42B-953B-6E01-00F8-644C637682D6}"/>
                  </a:ext>
                </a:extLst>
              </p:cNvPr>
              <p:cNvSpPr txBox="1"/>
              <p:nvPr/>
            </p:nvSpPr>
            <p:spPr>
              <a:xfrm>
                <a:off x="3129167" y="991576"/>
                <a:ext cx="2718888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Community Solid Server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4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4506856-33DC-6EBC-187C-154B8D50F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973" y="1151750"/>
                <a:ext cx="91004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5206C14-7975-9B63-7F80-0714A33B3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51" y="2241141"/>
              <a:ext cx="688153" cy="629504"/>
            </a:xfrm>
            <a:prstGeom prst="rect">
              <a:avLst/>
            </a:prstGeom>
          </p:spPr>
        </p:pic>
      </p:grpSp>
      <p:sp>
        <p:nvSpPr>
          <p:cNvPr id="35" name="Google Shape;235;p5">
            <a:extLst>
              <a:ext uri="{FF2B5EF4-FFF2-40B4-BE49-F238E27FC236}">
                <a16:creationId xmlns:a16="http://schemas.microsoft.com/office/drawing/2014/main" id="{48D83ED5-670E-EA58-F9B8-1F0A7BC62B9D}"/>
              </a:ext>
            </a:extLst>
          </p:cNvPr>
          <p:cNvSpPr/>
          <p:nvPr/>
        </p:nvSpPr>
        <p:spPr>
          <a:xfrm>
            <a:off x="1905436" y="4383886"/>
            <a:ext cx="975360" cy="1199700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File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36" name="Google Shape;236;p5">
            <a:extLst>
              <a:ext uri="{FF2B5EF4-FFF2-40B4-BE49-F238E27FC236}">
                <a16:creationId xmlns:a16="http://schemas.microsoft.com/office/drawing/2014/main" id="{D4BF4E44-00F6-74ED-71F0-F4CFF3A7478C}"/>
              </a:ext>
            </a:extLst>
          </p:cNvPr>
          <p:cNvCxnSpPr>
            <a:cxnSpLocks/>
          </p:cNvCxnSpPr>
          <p:nvPr/>
        </p:nvCxnSpPr>
        <p:spPr>
          <a:xfrm>
            <a:off x="3683083" y="5118202"/>
            <a:ext cx="255423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41;p5">
            <a:extLst>
              <a:ext uri="{FF2B5EF4-FFF2-40B4-BE49-F238E27FC236}">
                <a16:creationId xmlns:a16="http://schemas.microsoft.com/office/drawing/2014/main" id="{67293F8D-E18A-0EEF-C09A-A3D04E733FCD}"/>
              </a:ext>
            </a:extLst>
          </p:cNvPr>
          <p:cNvSpPr txBox="1"/>
          <p:nvPr/>
        </p:nvSpPr>
        <p:spPr>
          <a:xfrm>
            <a:off x="3946667" y="4656578"/>
            <a:ext cx="1971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Data Ingestion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72DDB0D-FF9C-E920-B809-E699E1A30B95}"/>
              </a:ext>
            </a:extLst>
          </p:cNvPr>
          <p:cNvSpPr/>
          <p:nvPr/>
        </p:nvSpPr>
        <p:spPr>
          <a:xfrm>
            <a:off x="7241492" y="4456596"/>
            <a:ext cx="1427829" cy="1187641"/>
          </a:xfrm>
          <a:prstGeom prst="hexagon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BF1F5E0-2244-F04B-76AB-D88F0F69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99" y="4294287"/>
            <a:ext cx="650285" cy="594864"/>
          </a:xfrm>
          <a:prstGeom prst="rect">
            <a:avLst/>
          </a:prstGeom>
        </p:spPr>
      </p:pic>
      <p:pic>
        <p:nvPicPr>
          <p:cNvPr id="40" name="Graphic 489" descr="Sling outline">
            <a:extLst>
              <a:ext uri="{FF2B5EF4-FFF2-40B4-BE49-F238E27FC236}">
                <a16:creationId xmlns:a16="http://schemas.microsoft.com/office/drawing/2014/main" id="{D5ED03C6-DCB6-C7A2-9CB7-C659BDB255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1070" y="3528370"/>
            <a:ext cx="855516" cy="855516"/>
          </a:xfrm>
          <a:prstGeom prst="rect">
            <a:avLst/>
          </a:prstGeom>
        </p:spPr>
      </p:pic>
      <p:sp>
        <p:nvSpPr>
          <p:cNvPr id="41" name="Google Shape;235;p5">
            <a:extLst>
              <a:ext uri="{FF2B5EF4-FFF2-40B4-BE49-F238E27FC236}">
                <a16:creationId xmlns:a16="http://schemas.microsoft.com/office/drawing/2014/main" id="{045D093A-12E7-A89B-6F72-ED85C1B40AE0}"/>
              </a:ext>
            </a:extLst>
          </p:cNvPr>
          <p:cNvSpPr/>
          <p:nvPr/>
        </p:nvSpPr>
        <p:spPr>
          <a:xfrm>
            <a:off x="7759746" y="4887390"/>
            <a:ext cx="391320" cy="430989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File</a:t>
            </a:r>
            <a:endParaRPr sz="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0FD9509-98CC-FDE3-2C8C-CDB29AA4DFDF}"/>
              </a:ext>
            </a:extLst>
          </p:cNvPr>
          <p:cNvGrpSpPr/>
          <p:nvPr/>
        </p:nvGrpSpPr>
        <p:grpSpPr>
          <a:xfrm>
            <a:off x="994856" y="2761215"/>
            <a:ext cx="8760413" cy="544987"/>
            <a:chOff x="994856" y="2761215"/>
            <a:chExt cx="8760413" cy="54498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51A1E47-E8D7-21C8-3BFD-EB43071E6E75}"/>
                </a:ext>
              </a:extLst>
            </p:cNvPr>
            <p:cNvGrpSpPr/>
            <p:nvPr/>
          </p:nvGrpSpPr>
          <p:grpSpPr>
            <a:xfrm>
              <a:off x="1582051" y="2808643"/>
              <a:ext cx="8173218" cy="497379"/>
              <a:chOff x="42002" y="956540"/>
              <a:chExt cx="6129913" cy="37303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9C4B91-3B2D-CD83-E320-09AC10016B55}"/>
                  </a:ext>
                </a:extLst>
              </p:cNvPr>
              <p:cNvSpPr txBox="1"/>
              <p:nvPr/>
            </p:nvSpPr>
            <p:spPr>
              <a:xfrm>
                <a:off x="42002" y="956540"/>
                <a:ext cx="211297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VCF Genomic Data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DC0713-00DF-D6EC-5689-8B8A718ABA8B}"/>
                  </a:ext>
                </a:extLst>
              </p:cNvPr>
              <p:cNvSpPr txBox="1"/>
              <p:nvPr/>
            </p:nvSpPr>
            <p:spPr>
              <a:xfrm>
                <a:off x="3227994" y="983325"/>
                <a:ext cx="2943921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Illumina Platinum Genomes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5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645868F-2EE8-0066-0AD6-152497A30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973" y="1151750"/>
                <a:ext cx="91004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D152EF5-CD1E-1FDF-1F32-E09986F78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6" y="2761215"/>
              <a:ext cx="544987" cy="544987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C48AFB-6AE9-17AD-2AE4-C02D22D0502E}"/>
              </a:ext>
            </a:extLst>
          </p:cNvPr>
          <p:cNvSpPr txBox="1"/>
          <p:nvPr/>
        </p:nvSpPr>
        <p:spPr>
          <a:xfrm>
            <a:off x="1765830" y="3868659"/>
            <a:ext cx="12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KoHo" pitchFamily="2" charset="-34"/>
                <a:cs typeface="KoHo" pitchFamily="2" charset="-34"/>
              </a:rPr>
              <a:t>Patient 1 </a:t>
            </a:r>
            <a:r>
              <a:rPr lang="en-US" sz="1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835876-AFAF-ECEF-8F49-9BCA9C9B4A85}"/>
              </a:ext>
            </a:extLst>
          </p:cNvPr>
          <p:cNvSpPr txBox="1"/>
          <p:nvPr/>
        </p:nvSpPr>
        <p:spPr>
          <a:xfrm>
            <a:off x="7328120" y="5656743"/>
            <a:ext cx="12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KoHo" pitchFamily="2" charset="-34"/>
                <a:cs typeface="KoHo" pitchFamily="2" charset="-34"/>
              </a:rPr>
              <a:t>Patient 1 </a:t>
            </a:r>
            <a:r>
              <a:rPr lang="en-US" sz="1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Pod</a:t>
            </a:r>
          </a:p>
        </p:txBody>
      </p:sp>
    </p:spTree>
    <p:extLst>
      <p:ext uri="{BB962C8B-B14F-4D97-AF65-F5344CB8AC3E}">
        <p14:creationId xmlns:p14="http://schemas.microsoft.com/office/powerpoint/2010/main" val="10176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710332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Project Goals – (1b) Storage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6602265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75447-5FDB-A6E1-193C-D050F231FD89}"/>
              </a:ext>
            </a:extLst>
          </p:cNvPr>
          <p:cNvGrpSpPr/>
          <p:nvPr/>
        </p:nvGrpSpPr>
        <p:grpSpPr>
          <a:xfrm>
            <a:off x="209957" y="882233"/>
            <a:ext cx="784899" cy="755651"/>
            <a:chOff x="5564398" y="4583186"/>
            <a:chExt cx="1262464" cy="1215421"/>
          </a:xfrm>
        </p:grpSpPr>
        <p:pic>
          <p:nvPicPr>
            <p:cNvPr id="8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B0037D08-E16B-A684-272A-8D14B5A07A5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5863582" y="5155017"/>
              <a:ext cx="540540" cy="396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17E971C6-031F-77B5-11CC-B5FDAABBFA82}"/>
                </a:ext>
              </a:extLst>
            </p:cNvPr>
            <p:cNvSpPr/>
            <p:nvPr/>
          </p:nvSpPr>
          <p:spPr>
            <a:xfrm>
              <a:off x="5564398" y="4862365"/>
              <a:ext cx="1100078" cy="936242"/>
            </a:xfrm>
            <a:prstGeom prst="hexagon">
              <a:avLst/>
            </a:prstGeom>
            <a:noFill/>
            <a:ln w="38100">
              <a:solidFill>
                <a:srgbClr val="161616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E784D0-8A68-A808-BD95-A9BE9CED3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910" y="4583186"/>
              <a:ext cx="571952" cy="523207"/>
            </a:xfrm>
            <a:prstGeom prst="rect">
              <a:avLst/>
            </a:prstGeom>
          </p:spPr>
        </p:pic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CF15659C-8C11-269A-C9D0-643FB21CF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36920" y="4925785"/>
              <a:ext cx="828217" cy="82821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F58E55-2F50-79E7-7863-C552C15BAF7C}"/>
              </a:ext>
            </a:extLst>
          </p:cNvPr>
          <p:cNvSpPr txBox="1"/>
          <p:nvPr/>
        </p:nvSpPr>
        <p:spPr>
          <a:xfrm>
            <a:off x="1177234" y="1100682"/>
            <a:ext cx="80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1. Can Solid</a:t>
            </a:r>
            <a:r>
              <a:rPr lang="en-US" sz="2400" b="1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</a:t>
            </a:r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be implemented for genomic data storage?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FA1F74-E6B4-B9F6-B5F5-7D249610A795}"/>
              </a:ext>
            </a:extLst>
          </p:cNvPr>
          <p:cNvSpPr txBox="1"/>
          <p:nvPr/>
        </p:nvSpPr>
        <p:spPr>
          <a:xfrm>
            <a:off x="230589" y="2918548"/>
            <a:ext cx="701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** What about data policy enforcement (privacy)?</a:t>
            </a:r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1BBDBEF1-B932-F260-C2C0-37FC368B3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9125" y="1130055"/>
            <a:ext cx="461665" cy="461665"/>
          </a:xfrm>
          <a:prstGeom prst="rect">
            <a:avLst/>
          </a:prstGeom>
        </p:spPr>
      </p:pic>
      <p:sp>
        <p:nvSpPr>
          <p:cNvPr id="35" name="Google Shape;235;p5">
            <a:extLst>
              <a:ext uri="{FF2B5EF4-FFF2-40B4-BE49-F238E27FC236}">
                <a16:creationId xmlns:a16="http://schemas.microsoft.com/office/drawing/2014/main" id="{48D83ED5-670E-EA58-F9B8-1F0A7BC62B9D}"/>
              </a:ext>
            </a:extLst>
          </p:cNvPr>
          <p:cNvSpPr/>
          <p:nvPr/>
        </p:nvSpPr>
        <p:spPr>
          <a:xfrm>
            <a:off x="2385505" y="4648400"/>
            <a:ext cx="975360" cy="1199700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File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36" name="Google Shape;236;p5">
            <a:extLst>
              <a:ext uri="{FF2B5EF4-FFF2-40B4-BE49-F238E27FC236}">
                <a16:creationId xmlns:a16="http://schemas.microsoft.com/office/drawing/2014/main" id="{D4BF4E44-00F6-74ED-71F0-F4CFF3A7478C}"/>
              </a:ext>
            </a:extLst>
          </p:cNvPr>
          <p:cNvCxnSpPr>
            <a:cxnSpLocks/>
          </p:cNvCxnSpPr>
          <p:nvPr/>
        </p:nvCxnSpPr>
        <p:spPr>
          <a:xfrm>
            <a:off x="4163152" y="5382716"/>
            <a:ext cx="255423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41;p5">
            <a:extLst>
              <a:ext uri="{FF2B5EF4-FFF2-40B4-BE49-F238E27FC236}">
                <a16:creationId xmlns:a16="http://schemas.microsoft.com/office/drawing/2014/main" id="{67293F8D-E18A-0EEF-C09A-A3D04E733FCD}"/>
              </a:ext>
            </a:extLst>
          </p:cNvPr>
          <p:cNvSpPr txBox="1"/>
          <p:nvPr/>
        </p:nvSpPr>
        <p:spPr>
          <a:xfrm>
            <a:off x="4426736" y="4921092"/>
            <a:ext cx="1971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Data Ingestion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72DDB0D-FF9C-E920-B809-E699E1A30B95}"/>
              </a:ext>
            </a:extLst>
          </p:cNvPr>
          <p:cNvSpPr/>
          <p:nvPr/>
        </p:nvSpPr>
        <p:spPr>
          <a:xfrm>
            <a:off x="7721561" y="4721110"/>
            <a:ext cx="1427829" cy="1187641"/>
          </a:xfrm>
          <a:prstGeom prst="hexagon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BF1F5E0-2244-F04B-76AB-D88F0F69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68" y="4558801"/>
            <a:ext cx="650285" cy="594864"/>
          </a:xfrm>
          <a:prstGeom prst="rect">
            <a:avLst/>
          </a:prstGeom>
        </p:spPr>
      </p:pic>
      <p:pic>
        <p:nvPicPr>
          <p:cNvPr id="40" name="Graphic 489" descr="Sling outline">
            <a:extLst>
              <a:ext uri="{FF2B5EF4-FFF2-40B4-BE49-F238E27FC236}">
                <a16:creationId xmlns:a16="http://schemas.microsoft.com/office/drawing/2014/main" id="{D5ED03C6-DCB6-C7A2-9CB7-C659BDB255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11139" y="3792884"/>
            <a:ext cx="855516" cy="855516"/>
          </a:xfrm>
          <a:prstGeom prst="rect">
            <a:avLst/>
          </a:prstGeom>
        </p:spPr>
      </p:pic>
      <p:sp>
        <p:nvSpPr>
          <p:cNvPr id="41" name="Google Shape;235;p5">
            <a:extLst>
              <a:ext uri="{FF2B5EF4-FFF2-40B4-BE49-F238E27FC236}">
                <a16:creationId xmlns:a16="http://schemas.microsoft.com/office/drawing/2014/main" id="{045D093A-12E7-A89B-6F72-ED85C1B40AE0}"/>
              </a:ext>
            </a:extLst>
          </p:cNvPr>
          <p:cNvSpPr/>
          <p:nvPr/>
        </p:nvSpPr>
        <p:spPr>
          <a:xfrm>
            <a:off x="8239815" y="5151904"/>
            <a:ext cx="391320" cy="430989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File</a:t>
            </a:r>
            <a:endParaRPr sz="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C48AFB-6AE9-17AD-2AE4-C02D22D0502E}"/>
              </a:ext>
            </a:extLst>
          </p:cNvPr>
          <p:cNvSpPr txBox="1"/>
          <p:nvPr/>
        </p:nvSpPr>
        <p:spPr>
          <a:xfrm>
            <a:off x="2245899" y="4133173"/>
            <a:ext cx="12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KoHo" pitchFamily="2" charset="-34"/>
                <a:cs typeface="KoHo" pitchFamily="2" charset="-34"/>
              </a:rPr>
              <a:t>Patient 1 </a:t>
            </a:r>
            <a:r>
              <a:rPr lang="en-US" sz="1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835876-AFAF-ECEF-8F49-9BCA9C9B4A85}"/>
              </a:ext>
            </a:extLst>
          </p:cNvPr>
          <p:cNvSpPr txBox="1"/>
          <p:nvPr/>
        </p:nvSpPr>
        <p:spPr>
          <a:xfrm>
            <a:off x="7808189" y="5921257"/>
            <a:ext cx="12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KoHo" pitchFamily="2" charset="-34"/>
                <a:cs typeface="KoHo" pitchFamily="2" charset="-34"/>
              </a:rPr>
              <a:t>Patient 1 </a:t>
            </a:r>
            <a:r>
              <a:rPr lang="en-US" sz="1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Pod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CE88F-DE03-0086-5F22-C4960C82335A}"/>
              </a:ext>
            </a:extLst>
          </p:cNvPr>
          <p:cNvGrpSpPr/>
          <p:nvPr/>
        </p:nvGrpSpPr>
        <p:grpSpPr>
          <a:xfrm>
            <a:off x="1177234" y="1932456"/>
            <a:ext cx="8760413" cy="544987"/>
            <a:chOff x="994856" y="2761215"/>
            <a:chExt cx="8760413" cy="5449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4BDCF87-299D-6D8B-0868-7ED37B0F3B4F}"/>
                </a:ext>
              </a:extLst>
            </p:cNvPr>
            <p:cNvGrpSpPr/>
            <p:nvPr/>
          </p:nvGrpSpPr>
          <p:grpSpPr>
            <a:xfrm>
              <a:off x="1582051" y="2808643"/>
              <a:ext cx="8173218" cy="497379"/>
              <a:chOff x="42002" y="956540"/>
              <a:chExt cx="6129913" cy="37303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3CAA7A-0401-5F66-5A0F-761D297371FB}"/>
                  </a:ext>
                </a:extLst>
              </p:cNvPr>
              <p:cNvSpPr txBox="1"/>
              <p:nvPr/>
            </p:nvSpPr>
            <p:spPr>
              <a:xfrm>
                <a:off x="42002" y="956540"/>
                <a:ext cx="211297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ACL policy controls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3AD47E-25E0-0B70-E661-D4A74FF89931}"/>
                  </a:ext>
                </a:extLst>
              </p:cNvPr>
              <p:cNvSpPr txBox="1"/>
              <p:nvPr/>
            </p:nvSpPr>
            <p:spPr>
              <a:xfrm>
                <a:off x="3227994" y="983325"/>
                <a:ext cx="2943921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???????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0D69F43-4306-E98F-4098-71F3662CF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973" y="1151750"/>
                <a:ext cx="91004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A36F46-D3C0-B8CA-088A-85902B4E9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856" y="2761215"/>
              <a:ext cx="544987" cy="544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08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795082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Project Goals – (2a) Formatting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CE9A4-1BAB-66CF-7E75-B3984DB1F3B0}"/>
              </a:ext>
            </a:extLst>
          </p:cNvPr>
          <p:cNvSpPr txBox="1"/>
          <p:nvPr/>
        </p:nvSpPr>
        <p:spPr>
          <a:xfrm>
            <a:off x="1054952" y="1369041"/>
            <a:ext cx="737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2. Can (VCF) genomic data be represented as RDF?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BAD70-C166-938C-D978-74FADEC71346}"/>
              </a:ext>
            </a:extLst>
          </p:cNvPr>
          <p:cNvSpPr txBox="1"/>
          <p:nvPr/>
        </p:nvSpPr>
        <p:spPr>
          <a:xfrm>
            <a:off x="676686" y="5691873"/>
            <a:ext cx="857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 genomic and other medical data be linked semantically?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7FF965-C848-F628-4673-BF7FA07A66D9}"/>
              </a:ext>
            </a:extLst>
          </p:cNvPr>
          <p:cNvGrpSpPr/>
          <p:nvPr/>
        </p:nvGrpSpPr>
        <p:grpSpPr>
          <a:xfrm>
            <a:off x="0" y="906900"/>
            <a:ext cx="858791" cy="1017122"/>
            <a:chOff x="237928" y="2706407"/>
            <a:chExt cx="858791" cy="1017122"/>
          </a:xfrm>
        </p:grpSpPr>
        <p:pic>
          <p:nvPicPr>
            <p:cNvPr id="21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29F892E7-B27A-3FC3-7FB3-0775228843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341279" y="3157168"/>
              <a:ext cx="512295" cy="3754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D5A255-FFB1-91DA-6E7F-085491E73B2F}"/>
                </a:ext>
              </a:extLst>
            </p:cNvPr>
            <p:cNvGrpSpPr/>
            <p:nvPr/>
          </p:nvGrpSpPr>
          <p:grpSpPr>
            <a:xfrm>
              <a:off x="237928" y="2706407"/>
              <a:ext cx="858791" cy="1017122"/>
              <a:chOff x="237928" y="2706407"/>
              <a:chExt cx="858791" cy="101712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DDDAD9A-60A7-33BA-09AE-CACF797E2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65" y="2706407"/>
                <a:ext cx="408254" cy="440562"/>
              </a:xfrm>
              <a:prstGeom prst="rect">
                <a:avLst/>
              </a:prstGeom>
            </p:spPr>
          </p:pic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666A7775-36E7-FF3B-7C4E-54F15C8FA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7928" y="2938588"/>
                <a:ext cx="784941" cy="784941"/>
              </a:xfrm>
              <a:prstGeom prst="rect">
                <a:avLst/>
              </a:prstGeom>
            </p:spPr>
          </p:pic>
        </p:grp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5B4EBA-3821-8BF9-3495-DCB724BE4752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7494363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Research with solid fill">
            <a:extLst>
              <a:ext uri="{FF2B5EF4-FFF2-40B4-BE49-F238E27FC236}">
                <a16:creationId xmlns:a16="http://schemas.microsoft.com/office/drawing/2014/main" id="{DC9721EE-8F37-B551-7EAD-0D529C744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0560" y="1354249"/>
            <a:ext cx="511864" cy="51186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C1F90F-8151-33A7-B664-E25E0FA8FF2C}"/>
              </a:ext>
            </a:extLst>
          </p:cNvPr>
          <p:cNvGrpSpPr/>
          <p:nvPr/>
        </p:nvGrpSpPr>
        <p:grpSpPr>
          <a:xfrm>
            <a:off x="170637" y="2362598"/>
            <a:ext cx="11942374" cy="861940"/>
            <a:chOff x="170637" y="2362598"/>
            <a:chExt cx="11942374" cy="86194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7A2869-93BD-456E-6940-86ECCF7CCCDC}"/>
                </a:ext>
              </a:extLst>
            </p:cNvPr>
            <p:cNvGrpSpPr/>
            <p:nvPr/>
          </p:nvGrpSpPr>
          <p:grpSpPr>
            <a:xfrm>
              <a:off x="858792" y="2379312"/>
              <a:ext cx="11254219" cy="845226"/>
              <a:chOff x="-474113" y="1156661"/>
              <a:chExt cx="8440663" cy="63391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70E3BB-E718-4361-7BB4-03ED63BB9E34}"/>
                  </a:ext>
                </a:extLst>
              </p:cNvPr>
              <p:cNvSpPr txBox="1"/>
              <p:nvPr/>
            </p:nvSpPr>
            <p:spPr>
              <a:xfrm>
                <a:off x="-474113" y="1156661"/>
                <a:ext cx="3222220" cy="34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VCF to RDF Vocabularies exist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16C669-D420-FCAF-39DD-ADC8B4DE12ED}"/>
                  </a:ext>
                </a:extLst>
              </p:cNvPr>
              <p:cNvSpPr txBox="1"/>
              <p:nvPr/>
            </p:nvSpPr>
            <p:spPr>
              <a:xfrm>
                <a:off x="3093469" y="1167333"/>
                <a:ext cx="4873081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SPHN Semantic Interoperability Framework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5</a:t>
                </a:r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 </a:t>
                </a:r>
              </a:p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+ FHIR HL7 Format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6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2BED658-62D8-40A7-71BE-1C5E0C0C7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9744" y="1339320"/>
                <a:ext cx="566295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2" descr="SPHN - Swiss Personalized Health Network (SPHN)">
              <a:extLst>
                <a:ext uri="{FF2B5EF4-FFF2-40B4-BE49-F238E27FC236}">
                  <a16:creationId xmlns:a16="http://schemas.microsoft.com/office/drawing/2014/main" id="{8D16D37D-7B13-4FFE-FDD6-531FAE6EB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37" y="2362598"/>
              <a:ext cx="637771" cy="497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A9B23BB-C20D-F5A0-AB4C-FA91A3DB2639}"/>
              </a:ext>
            </a:extLst>
          </p:cNvPr>
          <p:cNvSpPr txBox="1"/>
          <p:nvPr/>
        </p:nvSpPr>
        <p:spPr>
          <a:xfrm>
            <a:off x="489522" y="3573928"/>
            <a:ext cx="560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Conversion tools / strategies do not...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9281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65212" y="4201"/>
            <a:ext cx="260381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Outline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274567" y="2717436"/>
            <a:ext cx="17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Goals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B8EF7-6EEE-4BF2-4A8E-D2F212EDA38A}"/>
              </a:ext>
            </a:extLst>
          </p:cNvPr>
          <p:cNvSpPr txBox="1"/>
          <p:nvPr/>
        </p:nvSpPr>
        <p:spPr>
          <a:xfrm>
            <a:off x="274567" y="4018505"/>
            <a:ext cx="17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How?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D8D76-0FE9-AC97-DB41-0F50B714F872}"/>
              </a:ext>
            </a:extLst>
          </p:cNvPr>
          <p:cNvSpPr txBox="1"/>
          <p:nvPr/>
        </p:nvSpPr>
        <p:spPr>
          <a:xfrm>
            <a:off x="274567" y="1416367"/>
            <a:ext cx="2486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Why?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D033C-2138-32A7-B424-80D18B0D5DFA}"/>
              </a:ext>
            </a:extLst>
          </p:cNvPr>
          <p:cNvCxnSpPr>
            <a:cxnSpLocks/>
          </p:cNvCxnSpPr>
          <p:nvPr/>
        </p:nvCxnSpPr>
        <p:spPr>
          <a:xfrm>
            <a:off x="123817" y="783901"/>
            <a:ext cx="2486603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375719-7CD0-DA86-D931-336849658538}"/>
              </a:ext>
            </a:extLst>
          </p:cNvPr>
          <p:cNvCxnSpPr>
            <a:cxnSpLocks/>
          </p:cNvCxnSpPr>
          <p:nvPr/>
        </p:nvCxnSpPr>
        <p:spPr>
          <a:xfrm>
            <a:off x="3207095" y="919254"/>
            <a:ext cx="0" cy="548734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1161E7-D63D-A7FD-24FC-D83DFE7313B6}"/>
              </a:ext>
            </a:extLst>
          </p:cNvPr>
          <p:cNvGrpSpPr/>
          <p:nvPr/>
        </p:nvGrpSpPr>
        <p:grpSpPr>
          <a:xfrm>
            <a:off x="3842437" y="4061294"/>
            <a:ext cx="7844627" cy="615553"/>
            <a:chOff x="3049096" y="2953003"/>
            <a:chExt cx="5883470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7FF54-0393-0CBE-CD24-F523A6E501E2}"/>
                </a:ext>
              </a:extLst>
            </p:cNvPr>
            <p:cNvSpPr txBox="1"/>
            <p:nvPr/>
          </p:nvSpPr>
          <p:spPr>
            <a:xfrm>
              <a:off x="3680186" y="2953003"/>
              <a:ext cx="525238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Ph.D. plan introduction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28" name="Graphic 27" descr="Workflow with solid fill">
              <a:extLst>
                <a:ext uri="{FF2B5EF4-FFF2-40B4-BE49-F238E27FC236}">
                  <a16:creationId xmlns:a16="http://schemas.microsoft.com/office/drawing/2014/main" id="{5DDE38F4-118E-5F5C-C684-7BBAEAFA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49096" y="2953003"/>
              <a:ext cx="461665" cy="46166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C28A28-AF31-664C-BB13-356CBC3A1AEE}"/>
              </a:ext>
            </a:extLst>
          </p:cNvPr>
          <p:cNvGrpSpPr/>
          <p:nvPr/>
        </p:nvGrpSpPr>
        <p:grpSpPr>
          <a:xfrm>
            <a:off x="3842437" y="1416367"/>
            <a:ext cx="7120081" cy="615735"/>
            <a:chOff x="3049028" y="781050"/>
            <a:chExt cx="5340061" cy="4618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BBAD4F-CB13-E8C4-9A31-81F4117F48C0}"/>
                </a:ext>
              </a:extLst>
            </p:cNvPr>
            <p:cNvSpPr txBox="1"/>
            <p:nvPr/>
          </p:nvSpPr>
          <p:spPr>
            <a:xfrm>
              <a:off x="3680186" y="781118"/>
              <a:ext cx="47089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+ Health Care?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A6DC97-0946-650C-DEA0-BBC4E3D385BA}"/>
                </a:ext>
              </a:extLst>
            </p:cNvPr>
            <p:cNvGrpSpPr/>
            <p:nvPr/>
          </p:nvGrpSpPr>
          <p:grpSpPr>
            <a:xfrm>
              <a:off x="3049028" y="781050"/>
              <a:ext cx="461801" cy="461801"/>
              <a:chOff x="3608220" y="2131494"/>
              <a:chExt cx="914400" cy="914400"/>
            </a:xfrm>
          </p:grpSpPr>
          <p:pic>
            <p:nvPicPr>
              <p:cNvPr id="36" name="Graphic 35" descr="Database outline">
                <a:extLst>
                  <a:ext uri="{FF2B5EF4-FFF2-40B4-BE49-F238E27FC236}">
                    <a16:creationId xmlns:a16="http://schemas.microsoft.com/office/drawing/2014/main" id="{DB9A6471-D8F4-5F18-F1CB-5E119BBB1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03B2B802-A140-26C6-64D2-75DA1A29ACD4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A06A64-5E10-DBC0-906E-84D3848EAD5B}"/>
              </a:ext>
            </a:extLst>
          </p:cNvPr>
          <p:cNvSpPr txBox="1"/>
          <p:nvPr/>
        </p:nvSpPr>
        <p:spPr>
          <a:xfrm>
            <a:off x="274567" y="5301382"/>
            <a:ext cx="17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Impacts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A099C3-2A94-24E2-3BB6-56B57F6C7BD1}"/>
              </a:ext>
            </a:extLst>
          </p:cNvPr>
          <p:cNvGrpSpPr/>
          <p:nvPr/>
        </p:nvGrpSpPr>
        <p:grpSpPr>
          <a:xfrm>
            <a:off x="3863493" y="2557731"/>
            <a:ext cx="8053941" cy="755836"/>
            <a:chOff x="3863493" y="2557731"/>
            <a:chExt cx="8053941" cy="7558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D675-402C-7E42-62CB-BE16A998305E}"/>
                </a:ext>
              </a:extLst>
            </p:cNvPr>
            <p:cNvSpPr txBox="1"/>
            <p:nvPr/>
          </p:nvSpPr>
          <p:spPr>
            <a:xfrm>
              <a:off x="4718900" y="2728792"/>
              <a:ext cx="7198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Reshape how genomic data is stored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3D17C2-F724-83AD-BC81-1D7FAAD655DA}"/>
                </a:ext>
              </a:extLst>
            </p:cNvPr>
            <p:cNvGrpSpPr/>
            <p:nvPr/>
          </p:nvGrpSpPr>
          <p:grpSpPr>
            <a:xfrm>
              <a:off x="3863493" y="2557731"/>
              <a:ext cx="638178" cy="755836"/>
              <a:chOff x="237928" y="2706407"/>
              <a:chExt cx="858791" cy="1017122"/>
            </a:xfrm>
          </p:grpSpPr>
          <p:pic>
            <p:nvPicPr>
              <p:cNvPr id="21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D1C57253-B1DD-63FE-850E-024A009C5CD0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2341187">
                <a:off x="341279" y="3157168"/>
                <a:ext cx="512295" cy="37541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8C515EF-E523-CFF1-7486-B1D189A96DFB}"/>
                  </a:ext>
                </a:extLst>
              </p:cNvPr>
              <p:cNvGrpSpPr/>
              <p:nvPr/>
            </p:nvGrpSpPr>
            <p:grpSpPr>
              <a:xfrm>
                <a:off x="237928" y="2706407"/>
                <a:ext cx="858791" cy="1017122"/>
                <a:chOff x="237928" y="2706407"/>
                <a:chExt cx="858791" cy="1017122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A5D0F269-D0FA-1D42-A255-201B1D2AB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465" y="2706407"/>
                  <a:ext cx="408254" cy="440562"/>
                </a:xfrm>
                <a:prstGeom prst="rect">
                  <a:avLst/>
                </a:prstGeom>
              </p:spPr>
            </p:pic>
            <p:pic>
              <p:nvPicPr>
                <p:cNvPr id="25" name="Graphic 24" descr="Database outline">
                  <a:extLst>
                    <a:ext uri="{FF2B5EF4-FFF2-40B4-BE49-F238E27FC236}">
                      <a16:creationId xmlns:a16="http://schemas.microsoft.com/office/drawing/2014/main" id="{3373206C-AF49-FFAC-EA46-9ADD9B6E2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928" y="2938588"/>
                  <a:ext cx="784941" cy="7849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C8EB20-8CFF-05DA-4FD9-6A56AC966575}"/>
              </a:ext>
            </a:extLst>
          </p:cNvPr>
          <p:cNvGrpSpPr/>
          <p:nvPr/>
        </p:nvGrpSpPr>
        <p:grpSpPr>
          <a:xfrm>
            <a:off x="3771607" y="5237277"/>
            <a:ext cx="7115658" cy="712985"/>
            <a:chOff x="3771607" y="5237277"/>
            <a:chExt cx="7115658" cy="7129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19EE8A-C26D-4A79-18AE-2B83C2E68F3A}"/>
                </a:ext>
              </a:extLst>
            </p:cNvPr>
            <p:cNvSpPr txBox="1"/>
            <p:nvPr/>
          </p:nvSpPr>
          <p:spPr>
            <a:xfrm>
              <a:off x="4718898" y="5301382"/>
              <a:ext cx="616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Aspirations and future impacts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727EF71-F569-30C5-D0C0-C6AF44DD1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9382" b="17851"/>
            <a:stretch/>
          </p:blipFill>
          <p:spPr>
            <a:xfrm>
              <a:off x="3771607" y="5237277"/>
              <a:ext cx="762293" cy="712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8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744901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Project Goals – (3a) Querying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673608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9C03AB-A95B-B25E-162C-F3DA1606B342}"/>
              </a:ext>
            </a:extLst>
          </p:cNvPr>
          <p:cNvSpPr txBox="1"/>
          <p:nvPr/>
        </p:nvSpPr>
        <p:spPr>
          <a:xfrm>
            <a:off x="1188387" y="1426444"/>
            <a:ext cx="929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3. Can RDF genomic data be queried in a useful way?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C8B972-80E0-ED5C-5FBA-01B6861DC106}"/>
              </a:ext>
            </a:extLst>
          </p:cNvPr>
          <p:cNvGrpSpPr/>
          <p:nvPr/>
        </p:nvGrpSpPr>
        <p:grpSpPr>
          <a:xfrm>
            <a:off x="239062" y="1048087"/>
            <a:ext cx="821311" cy="1113141"/>
            <a:chOff x="227910" y="4617725"/>
            <a:chExt cx="821311" cy="1113141"/>
          </a:xfrm>
        </p:grpSpPr>
        <p:grpSp>
          <p:nvGrpSpPr>
            <p:cNvPr id="26" name="Google Shape;174;p26">
              <a:extLst>
                <a:ext uri="{FF2B5EF4-FFF2-40B4-BE49-F238E27FC236}">
                  <a16:creationId xmlns:a16="http://schemas.microsoft.com/office/drawing/2014/main" id="{9C0F0C83-AE4A-8602-AFFF-F51D2B2B1D33}"/>
                </a:ext>
              </a:extLst>
            </p:cNvPr>
            <p:cNvGrpSpPr/>
            <p:nvPr/>
          </p:nvGrpSpPr>
          <p:grpSpPr>
            <a:xfrm>
              <a:off x="227910" y="4909555"/>
              <a:ext cx="821311" cy="821311"/>
              <a:chOff x="9655051" y="4279301"/>
              <a:chExt cx="1648365" cy="1648365"/>
            </a:xfrm>
          </p:grpSpPr>
          <p:pic>
            <p:nvPicPr>
              <p:cNvPr id="28" name="Google Shape;175;p26" descr="20+ Free Gene Icon &amp; Dna Images - Pixabay">
                <a:extLst>
                  <a:ext uri="{FF2B5EF4-FFF2-40B4-BE49-F238E27FC236}">
                    <a16:creationId xmlns:a16="http://schemas.microsoft.com/office/drawing/2014/main" id="{9C168857-5833-09A6-F625-AEEF1B4386E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969846" y="4814995"/>
                <a:ext cx="797935" cy="584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176;p26" descr="Database - Free interface icons">
                <a:extLst>
                  <a:ext uri="{FF2B5EF4-FFF2-40B4-BE49-F238E27FC236}">
                    <a16:creationId xmlns:a16="http://schemas.microsoft.com/office/drawing/2014/main" id="{D3F9FF1E-00E8-7104-05F5-39AAB9FDDD15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655051" y="4279301"/>
                <a:ext cx="1648365" cy="164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432758E-E301-0DCE-63FF-3CA7F30B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450" y="4617725"/>
              <a:ext cx="408254" cy="44056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613248-3B62-7182-F745-D778611BCF7A}"/>
              </a:ext>
            </a:extLst>
          </p:cNvPr>
          <p:cNvGrpSpPr/>
          <p:nvPr/>
        </p:nvGrpSpPr>
        <p:grpSpPr>
          <a:xfrm>
            <a:off x="395911" y="2485039"/>
            <a:ext cx="11008734" cy="779049"/>
            <a:chOff x="850729" y="2679398"/>
            <a:chExt cx="11008734" cy="77904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FA8B21-EB2F-1E2A-6828-8246E0073480}"/>
                </a:ext>
              </a:extLst>
            </p:cNvPr>
            <p:cNvGrpSpPr/>
            <p:nvPr/>
          </p:nvGrpSpPr>
          <p:grpSpPr>
            <a:xfrm>
              <a:off x="1582051" y="2808644"/>
              <a:ext cx="10277412" cy="491110"/>
              <a:chOff x="42002" y="956540"/>
              <a:chExt cx="7708058" cy="36833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3853C2-ECF3-F35C-7DC0-762A2D7597A1}"/>
                  </a:ext>
                </a:extLst>
              </p:cNvPr>
              <p:cNvSpPr txBox="1"/>
              <p:nvPr/>
            </p:nvSpPr>
            <p:spPr>
              <a:xfrm>
                <a:off x="42002" y="956540"/>
                <a:ext cx="2112972" cy="34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Query Engine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51ECE-6497-C6D6-F6E7-0F641C479E4C}"/>
                  </a:ext>
                </a:extLst>
              </p:cNvPr>
              <p:cNvSpPr txBox="1"/>
              <p:nvPr/>
            </p:nvSpPr>
            <p:spPr>
              <a:xfrm>
                <a:off x="3065013" y="978624"/>
                <a:ext cx="4685047" cy="34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Custom Comunica implementation/engine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6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A8F5A25-EE8E-DC11-0474-83531F1F3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797" y="1145138"/>
                <a:ext cx="91004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4" descr="Comunica – A knowledge graph querying framework">
              <a:extLst>
                <a:ext uri="{FF2B5EF4-FFF2-40B4-BE49-F238E27FC236}">
                  <a16:creationId xmlns:a16="http://schemas.microsoft.com/office/drawing/2014/main" id="{011DCD29-C596-BC56-7D58-27AE3C323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729" y="2679398"/>
              <a:ext cx="779049" cy="779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1C1C2C-308E-E9B5-EA26-9AAB837586A4}"/>
              </a:ext>
            </a:extLst>
          </p:cNvPr>
          <p:cNvGrpSpPr/>
          <p:nvPr/>
        </p:nvGrpSpPr>
        <p:grpSpPr>
          <a:xfrm>
            <a:off x="3629080" y="4308377"/>
            <a:ext cx="1328271" cy="2094718"/>
            <a:chOff x="3629080" y="4308377"/>
            <a:chExt cx="1328271" cy="2094718"/>
          </a:xfrm>
        </p:grpSpPr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CD27D7D6-CFE5-2EE6-6941-BB2E5D8D84DF}"/>
                </a:ext>
              </a:extLst>
            </p:cNvPr>
            <p:cNvSpPr/>
            <p:nvPr/>
          </p:nvSpPr>
          <p:spPr>
            <a:xfrm>
              <a:off x="3629080" y="4523671"/>
              <a:ext cx="1300208" cy="1081488"/>
            </a:xfrm>
            <a:prstGeom prst="hexagon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E8E04AE-BE19-001C-F059-1D3B3579C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5189" y="4308377"/>
              <a:ext cx="592162" cy="541695"/>
            </a:xfrm>
            <a:prstGeom prst="rect">
              <a:avLst/>
            </a:prstGeom>
          </p:spPr>
        </p:pic>
        <p:sp>
          <p:nvSpPr>
            <p:cNvPr id="53" name="Google Shape;235;p5">
              <a:extLst>
                <a:ext uri="{FF2B5EF4-FFF2-40B4-BE49-F238E27FC236}">
                  <a16:creationId xmlns:a16="http://schemas.microsoft.com/office/drawing/2014/main" id="{9AB1F956-8CA0-8C10-D2F1-57C2723D38A8}"/>
                </a:ext>
              </a:extLst>
            </p:cNvPr>
            <p:cNvSpPr/>
            <p:nvPr/>
          </p:nvSpPr>
          <p:spPr>
            <a:xfrm>
              <a:off x="4054689" y="4886835"/>
              <a:ext cx="356343" cy="392466"/>
            </a:xfrm>
            <a:prstGeom prst="round1Rect">
              <a:avLst>
                <a:gd name="adj" fmla="val 16667"/>
              </a:avLst>
            </a:prstGeom>
            <a:solidFill>
              <a:srgbClr val="FFC5C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VCF File</a:t>
              </a:r>
              <a:endParaRPr sz="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C2BF6B4-8AA1-1614-89DF-764CB94CB2E6}"/>
                </a:ext>
              </a:extLst>
            </p:cNvPr>
            <p:cNvSpPr txBox="1"/>
            <p:nvPr/>
          </p:nvSpPr>
          <p:spPr>
            <a:xfrm>
              <a:off x="3700222" y="5664431"/>
              <a:ext cx="11424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KoHo" pitchFamily="2" charset="-34"/>
                  <a:cs typeface="KoHo" pitchFamily="2" charset="-34"/>
                </a:rPr>
                <a:t>Patient 1 </a:t>
              </a:r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Genome Pod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57CA55-5170-0271-65E2-E7E1E56115D5}"/>
              </a:ext>
            </a:extLst>
          </p:cNvPr>
          <p:cNvGrpSpPr/>
          <p:nvPr/>
        </p:nvGrpSpPr>
        <p:grpSpPr>
          <a:xfrm>
            <a:off x="1903399" y="4365045"/>
            <a:ext cx="1328271" cy="2094718"/>
            <a:chOff x="3629080" y="4308377"/>
            <a:chExt cx="1328271" cy="2094718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DD3F9246-081D-3957-6EB7-0F0AA969B53E}"/>
                </a:ext>
              </a:extLst>
            </p:cNvPr>
            <p:cNvSpPr/>
            <p:nvPr/>
          </p:nvSpPr>
          <p:spPr>
            <a:xfrm>
              <a:off x="3629080" y="4523671"/>
              <a:ext cx="1300208" cy="1081488"/>
            </a:xfrm>
            <a:prstGeom prst="hexagon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3776EE-15BF-1754-8B0E-C9671E8E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5189" y="4308377"/>
              <a:ext cx="592162" cy="541695"/>
            </a:xfrm>
            <a:prstGeom prst="rect">
              <a:avLst/>
            </a:prstGeom>
          </p:spPr>
        </p:pic>
        <p:sp>
          <p:nvSpPr>
            <p:cNvPr id="60" name="Google Shape;235;p5">
              <a:extLst>
                <a:ext uri="{FF2B5EF4-FFF2-40B4-BE49-F238E27FC236}">
                  <a16:creationId xmlns:a16="http://schemas.microsoft.com/office/drawing/2014/main" id="{926386E5-EFFE-7908-0088-0987CAD80D9B}"/>
                </a:ext>
              </a:extLst>
            </p:cNvPr>
            <p:cNvSpPr/>
            <p:nvPr/>
          </p:nvSpPr>
          <p:spPr>
            <a:xfrm>
              <a:off x="4054689" y="4886835"/>
              <a:ext cx="356343" cy="392466"/>
            </a:xfrm>
            <a:prstGeom prst="round1Rect">
              <a:avLst>
                <a:gd name="adj" fmla="val 16667"/>
              </a:avLst>
            </a:prstGeom>
            <a:solidFill>
              <a:srgbClr val="FFC5C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VCF File</a:t>
              </a:r>
              <a:endParaRPr sz="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3893C34-353A-05FA-A33E-08B88DB7BA2D}"/>
                </a:ext>
              </a:extLst>
            </p:cNvPr>
            <p:cNvSpPr txBox="1"/>
            <p:nvPr/>
          </p:nvSpPr>
          <p:spPr>
            <a:xfrm>
              <a:off x="3700222" y="5664431"/>
              <a:ext cx="11424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KoHo" pitchFamily="2" charset="-34"/>
                  <a:cs typeface="KoHo" pitchFamily="2" charset="-34"/>
                </a:rPr>
                <a:t>Patient 1 </a:t>
              </a:r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Genome Pod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F76ED2E-25FA-6824-E21F-5441B63906BD}"/>
              </a:ext>
            </a:extLst>
          </p:cNvPr>
          <p:cNvGrpSpPr/>
          <p:nvPr/>
        </p:nvGrpSpPr>
        <p:grpSpPr>
          <a:xfrm>
            <a:off x="68747" y="4308377"/>
            <a:ext cx="1328271" cy="2094718"/>
            <a:chOff x="3629080" y="4308377"/>
            <a:chExt cx="1328271" cy="2094718"/>
          </a:xfrm>
        </p:grpSpPr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75016441-CD2B-51D0-F361-7E6EEE3E786B}"/>
                </a:ext>
              </a:extLst>
            </p:cNvPr>
            <p:cNvSpPr/>
            <p:nvPr/>
          </p:nvSpPr>
          <p:spPr>
            <a:xfrm>
              <a:off x="3629080" y="4523671"/>
              <a:ext cx="1300208" cy="1081488"/>
            </a:xfrm>
            <a:prstGeom prst="hexagon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4526370-4D0D-7BCE-16DE-1BB2077A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5189" y="4308377"/>
              <a:ext cx="592162" cy="541695"/>
            </a:xfrm>
            <a:prstGeom prst="rect">
              <a:avLst/>
            </a:prstGeom>
          </p:spPr>
        </p:pic>
        <p:sp>
          <p:nvSpPr>
            <p:cNvPr id="65" name="Google Shape;235;p5">
              <a:extLst>
                <a:ext uri="{FF2B5EF4-FFF2-40B4-BE49-F238E27FC236}">
                  <a16:creationId xmlns:a16="http://schemas.microsoft.com/office/drawing/2014/main" id="{5B62608E-F892-8BB9-3D9E-710B37797D4E}"/>
                </a:ext>
              </a:extLst>
            </p:cNvPr>
            <p:cNvSpPr/>
            <p:nvPr/>
          </p:nvSpPr>
          <p:spPr>
            <a:xfrm>
              <a:off x="4054689" y="4886835"/>
              <a:ext cx="356343" cy="392466"/>
            </a:xfrm>
            <a:prstGeom prst="round1Rect">
              <a:avLst>
                <a:gd name="adj" fmla="val 16667"/>
              </a:avLst>
            </a:prstGeom>
            <a:solidFill>
              <a:srgbClr val="FFC5C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VCF File</a:t>
              </a:r>
              <a:endParaRPr sz="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BC99874-A4A9-68B1-3F50-5AE3DF7AD41A}"/>
                </a:ext>
              </a:extLst>
            </p:cNvPr>
            <p:cNvSpPr txBox="1"/>
            <p:nvPr/>
          </p:nvSpPr>
          <p:spPr>
            <a:xfrm>
              <a:off x="3700222" y="5664431"/>
              <a:ext cx="11424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KoHo" pitchFamily="2" charset="-34"/>
                  <a:cs typeface="KoHo" pitchFamily="2" charset="-34"/>
                </a:rPr>
                <a:t>Patient 1 </a:t>
              </a:r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Genome 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22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744901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Project Goals – (3b) Querying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673608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9C03AB-A95B-B25E-162C-F3DA1606B342}"/>
              </a:ext>
            </a:extLst>
          </p:cNvPr>
          <p:cNvSpPr txBox="1"/>
          <p:nvPr/>
        </p:nvSpPr>
        <p:spPr>
          <a:xfrm>
            <a:off x="1188387" y="1426444"/>
            <a:ext cx="929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3. Can RDF genomic data be queried for research?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C8B972-80E0-ED5C-5FBA-01B6861DC106}"/>
              </a:ext>
            </a:extLst>
          </p:cNvPr>
          <p:cNvGrpSpPr/>
          <p:nvPr/>
        </p:nvGrpSpPr>
        <p:grpSpPr>
          <a:xfrm>
            <a:off x="239062" y="1048087"/>
            <a:ext cx="821311" cy="1113141"/>
            <a:chOff x="227910" y="4617725"/>
            <a:chExt cx="821311" cy="1113141"/>
          </a:xfrm>
        </p:grpSpPr>
        <p:grpSp>
          <p:nvGrpSpPr>
            <p:cNvPr id="26" name="Google Shape;174;p26">
              <a:extLst>
                <a:ext uri="{FF2B5EF4-FFF2-40B4-BE49-F238E27FC236}">
                  <a16:creationId xmlns:a16="http://schemas.microsoft.com/office/drawing/2014/main" id="{9C0F0C83-AE4A-8602-AFFF-F51D2B2B1D33}"/>
                </a:ext>
              </a:extLst>
            </p:cNvPr>
            <p:cNvGrpSpPr/>
            <p:nvPr/>
          </p:nvGrpSpPr>
          <p:grpSpPr>
            <a:xfrm>
              <a:off x="227910" y="4909555"/>
              <a:ext cx="821311" cy="821311"/>
              <a:chOff x="9655051" y="4279301"/>
              <a:chExt cx="1648365" cy="1648365"/>
            </a:xfrm>
          </p:grpSpPr>
          <p:pic>
            <p:nvPicPr>
              <p:cNvPr id="28" name="Google Shape;175;p26" descr="20+ Free Gene Icon &amp; Dna Images - Pixabay">
                <a:extLst>
                  <a:ext uri="{FF2B5EF4-FFF2-40B4-BE49-F238E27FC236}">
                    <a16:creationId xmlns:a16="http://schemas.microsoft.com/office/drawing/2014/main" id="{9C168857-5833-09A6-F625-AEEF1B4386E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969846" y="4814995"/>
                <a:ext cx="797935" cy="584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176;p26" descr="Database - Free interface icons">
                <a:extLst>
                  <a:ext uri="{FF2B5EF4-FFF2-40B4-BE49-F238E27FC236}">
                    <a16:creationId xmlns:a16="http://schemas.microsoft.com/office/drawing/2014/main" id="{D3F9FF1E-00E8-7104-05F5-39AAB9FDDD15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655051" y="4279301"/>
                <a:ext cx="1648365" cy="164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432758E-E301-0DCE-63FF-3CA7F30B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450" y="4617725"/>
              <a:ext cx="408254" cy="44056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AA64EC-3A28-FED7-11E8-488632688155}"/>
              </a:ext>
            </a:extLst>
          </p:cNvPr>
          <p:cNvGrpSpPr/>
          <p:nvPr/>
        </p:nvGrpSpPr>
        <p:grpSpPr>
          <a:xfrm>
            <a:off x="395911" y="2884013"/>
            <a:ext cx="8760413" cy="544987"/>
            <a:chOff x="994856" y="2761215"/>
            <a:chExt cx="8760413" cy="5449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FA8B21-EB2F-1E2A-6828-8246E0073480}"/>
                </a:ext>
              </a:extLst>
            </p:cNvPr>
            <p:cNvGrpSpPr/>
            <p:nvPr/>
          </p:nvGrpSpPr>
          <p:grpSpPr>
            <a:xfrm>
              <a:off x="1582051" y="2808643"/>
              <a:ext cx="8173218" cy="497379"/>
              <a:chOff x="42002" y="956540"/>
              <a:chExt cx="6129913" cy="37303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3853C2-ECF3-F35C-7DC0-762A2D7597A1}"/>
                  </a:ext>
                </a:extLst>
              </p:cNvPr>
              <p:cNvSpPr txBox="1"/>
              <p:nvPr/>
            </p:nvSpPr>
            <p:spPr>
              <a:xfrm>
                <a:off x="42002" y="956540"/>
                <a:ext cx="211297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VCF Genomic Data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51ECE-6497-C6D6-F6E7-0F641C479E4C}"/>
                  </a:ext>
                </a:extLst>
              </p:cNvPr>
              <p:cNvSpPr txBox="1"/>
              <p:nvPr/>
            </p:nvSpPr>
            <p:spPr>
              <a:xfrm>
                <a:off x="3227994" y="983325"/>
                <a:ext cx="2943921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Illumina Platinum Genomes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5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A8F5A25-EE8E-DC11-0474-83531F1F3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973" y="1151750"/>
                <a:ext cx="91004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44D8DD8-6746-3D72-601E-36CDC712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856" y="2761215"/>
              <a:ext cx="544987" cy="544987"/>
            </a:xfrm>
            <a:prstGeom prst="rect">
              <a:avLst/>
            </a:prstGeom>
          </p:spPr>
        </p:pic>
      </p:grpSp>
      <p:pic>
        <p:nvPicPr>
          <p:cNvPr id="2" name="Picture 6" descr="Beacon Landing Page | ELIXIR">
            <a:extLst>
              <a:ext uri="{FF2B5EF4-FFF2-40B4-BE49-F238E27FC236}">
                <a16:creationId xmlns:a16="http://schemas.microsoft.com/office/drawing/2014/main" id="{1E355628-99BB-4122-7BE8-D4691A6B8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853" y="905132"/>
            <a:ext cx="1754072" cy="150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0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4" descr="Comunica – A knowledge graph querying framework">
            <a:extLst>
              <a:ext uri="{FF2B5EF4-FFF2-40B4-BE49-F238E27FC236}">
                <a16:creationId xmlns:a16="http://schemas.microsoft.com/office/drawing/2014/main" id="{8D435B15-D582-BC03-FB2B-9AD1E9A2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854" y="5004820"/>
            <a:ext cx="437785" cy="43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Google Shape;212;p3"/>
          <p:cNvSpPr txBox="1"/>
          <p:nvPr/>
        </p:nvSpPr>
        <p:spPr>
          <a:xfrm>
            <a:off x="70485" y="66676"/>
            <a:ext cx="5416783" cy="58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20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Workflow Overview</a:t>
            </a:r>
            <a:endParaRPr sz="420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7" name="Google Shape;235;p5">
            <a:extLst>
              <a:ext uri="{FF2B5EF4-FFF2-40B4-BE49-F238E27FC236}">
                <a16:creationId xmlns:a16="http://schemas.microsoft.com/office/drawing/2014/main" id="{432D0A40-081F-96E5-134A-BEA1C55E4037}"/>
              </a:ext>
            </a:extLst>
          </p:cNvPr>
          <p:cNvSpPr/>
          <p:nvPr/>
        </p:nvSpPr>
        <p:spPr>
          <a:xfrm>
            <a:off x="475011" y="1472595"/>
            <a:ext cx="693054" cy="780711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File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8" name="Google Shape;235;p5">
            <a:extLst>
              <a:ext uri="{FF2B5EF4-FFF2-40B4-BE49-F238E27FC236}">
                <a16:creationId xmlns:a16="http://schemas.microsoft.com/office/drawing/2014/main" id="{77556C6C-1AD6-63D9-141A-2BDCA11D0CAF}"/>
              </a:ext>
            </a:extLst>
          </p:cNvPr>
          <p:cNvSpPr/>
          <p:nvPr/>
        </p:nvSpPr>
        <p:spPr>
          <a:xfrm>
            <a:off x="852176" y="2160254"/>
            <a:ext cx="693054" cy="780711"/>
          </a:xfrm>
          <a:prstGeom prst="round1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File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9" name="Google Shape;235;p5">
            <a:extLst>
              <a:ext uri="{FF2B5EF4-FFF2-40B4-BE49-F238E27FC236}">
                <a16:creationId xmlns:a16="http://schemas.microsoft.com/office/drawing/2014/main" id="{9FEDE55C-F39B-7256-D752-F0865D1F01D8}"/>
              </a:ext>
            </a:extLst>
          </p:cNvPr>
          <p:cNvSpPr/>
          <p:nvPr/>
        </p:nvSpPr>
        <p:spPr>
          <a:xfrm>
            <a:off x="459068" y="2871101"/>
            <a:ext cx="693054" cy="780711"/>
          </a:xfrm>
          <a:prstGeom prst="round1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File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10" name="Google Shape;256;g2827a24c40e_2_10">
            <a:extLst>
              <a:ext uri="{FF2B5EF4-FFF2-40B4-BE49-F238E27FC236}">
                <a16:creationId xmlns:a16="http://schemas.microsoft.com/office/drawing/2014/main" id="{3B20A094-D7D8-C8E4-DC00-677B3BB170E3}"/>
              </a:ext>
            </a:extLst>
          </p:cNvPr>
          <p:cNvCxnSpPr/>
          <p:nvPr/>
        </p:nvCxnSpPr>
        <p:spPr>
          <a:xfrm>
            <a:off x="1797486" y="2562463"/>
            <a:ext cx="97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arrow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9EAAE-3BD8-E2EF-28BC-9E366665668D}"/>
              </a:ext>
            </a:extLst>
          </p:cNvPr>
          <p:cNvGrpSpPr/>
          <p:nvPr/>
        </p:nvGrpSpPr>
        <p:grpSpPr>
          <a:xfrm>
            <a:off x="2912714" y="1756300"/>
            <a:ext cx="1818846" cy="1642429"/>
            <a:chOff x="3743528" y="1257785"/>
            <a:chExt cx="1818846" cy="164242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78916B-0D42-66B7-AD9C-90EA199A1ED8}"/>
                </a:ext>
              </a:extLst>
            </p:cNvPr>
            <p:cNvGrpSpPr/>
            <p:nvPr/>
          </p:nvGrpSpPr>
          <p:grpSpPr>
            <a:xfrm>
              <a:off x="4278318" y="2129136"/>
              <a:ext cx="759948" cy="771078"/>
              <a:chOff x="1837194" y="727866"/>
              <a:chExt cx="2088555" cy="2119142"/>
            </a:xfrm>
          </p:grpSpPr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E0AEC7DB-43D2-DBE3-6566-BC8FCC4E7AFF}"/>
                  </a:ext>
                </a:extLst>
              </p:cNvPr>
              <p:cNvSpPr/>
              <p:nvPr/>
            </p:nvSpPr>
            <p:spPr>
              <a:xfrm>
                <a:off x="1837194" y="1173940"/>
                <a:ext cx="2011430" cy="1673068"/>
              </a:xfrm>
              <a:prstGeom prst="hexagon">
                <a:avLst/>
              </a:prstGeom>
              <a:noFill/>
              <a:ln w="3810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DA04357-57B4-2CFC-39D6-8ACEFB88C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9671" y="727866"/>
                <a:ext cx="916078" cy="838004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DFCD5E3-BD8C-134B-0551-5D28C5D473EC}"/>
                  </a:ext>
                </a:extLst>
              </p:cNvPr>
              <p:cNvGrpSpPr/>
              <p:nvPr/>
            </p:nvGrpSpPr>
            <p:grpSpPr>
              <a:xfrm>
                <a:off x="2334460" y="1454849"/>
                <a:ext cx="1111250" cy="1111250"/>
                <a:chOff x="2422975" y="2081060"/>
                <a:chExt cx="914400" cy="914400"/>
              </a:xfrm>
            </p:grpSpPr>
            <p:pic>
              <p:nvPicPr>
                <p:cNvPr id="34" name="Graphic 33" descr="Database outline">
                  <a:extLst>
                    <a:ext uri="{FF2B5EF4-FFF2-40B4-BE49-F238E27FC236}">
                      <a16:creationId xmlns:a16="http://schemas.microsoft.com/office/drawing/2014/main" id="{7CE01E50-56CD-C0FD-B154-5014DC5CA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2975" y="208106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5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9FFD14A9-FC9C-C548-8593-E23DD982D84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2696133">
                  <a:off x="2646928" y="2393538"/>
                  <a:ext cx="482541" cy="35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40E4F8-5645-0C3C-A4EB-9E843EE5F7A8}"/>
                </a:ext>
              </a:extLst>
            </p:cNvPr>
            <p:cNvGrpSpPr/>
            <p:nvPr/>
          </p:nvGrpSpPr>
          <p:grpSpPr>
            <a:xfrm>
              <a:off x="4802426" y="1257785"/>
              <a:ext cx="759948" cy="771078"/>
              <a:chOff x="3277591" y="789158"/>
              <a:chExt cx="2088554" cy="2119142"/>
            </a:xfrm>
          </p:grpSpPr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54DD924E-D170-3810-9B1E-C7A6E95A6181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497393A-1B94-FEFB-55B4-63247BF19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BB929AA-FBBC-740B-AB8F-3EF09C765429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24" name="Graphic 23" descr="Database outline">
                  <a:extLst>
                    <a:ext uri="{FF2B5EF4-FFF2-40B4-BE49-F238E27FC236}">
                      <a16:creationId xmlns:a16="http://schemas.microsoft.com/office/drawing/2014/main" id="{57A68A34-674D-145C-C0B7-421D606E9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5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A06A46F5-72FC-D076-95E7-598221968D5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A25B57-A1CB-24E2-51FB-E45F63F75CA1}"/>
                </a:ext>
              </a:extLst>
            </p:cNvPr>
            <p:cNvGrpSpPr/>
            <p:nvPr/>
          </p:nvGrpSpPr>
          <p:grpSpPr>
            <a:xfrm>
              <a:off x="3743528" y="1271249"/>
              <a:ext cx="759948" cy="771078"/>
              <a:chOff x="3277591" y="789158"/>
              <a:chExt cx="2088554" cy="2119142"/>
            </a:xfrm>
          </p:grpSpPr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716B5B8A-CB71-3419-5790-C0445DDAAD81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87C24C3-3BF8-8FFC-518E-03CB6A156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19744FB-1CDD-0574-2B83-7C3D6903B5E0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19" name="Graphic 18" descr="Database outline">
                  <a:extLst>
                    <a:ext uri="{FF2B5EF4-FFF2-40B4-BE49-F238E27FC236}">
                      <a16:creationId xmlns:a16="http://schemas.microsoft.com/office/drawing/2014/main" id="{C15FB3AC-AE72-2B5A-B086-491CBF867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0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68EADC56-AC2B-3F91-3F0C-032C933D7E0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E14C238-8735-C154-838A-4CD7419A3321}"/>
              </a:ext>
            </a:extLst>
          </p:cNvPr>
          <p:cNvSpPr txBox="1"/>
          <p:nvPr/>
        </p:nvSpPr>
        <p:spPr>
          <a:xfrm>
            <a:off x="2620828" y="1383624"/>
            <a:ext cx="238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Patient Genome Pods</a:t>
            </a:r>
            <a:endParaRPr lang="en-US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96E648-8058-4A28-8E96-D4FF00A5D11F}"/>
              </a:ext>
            </a:extLst>
          </p:cNvPr>
          <p:cNvSpPr/>
          <p:nvPr/>
        </p:nvSpPr>
        <p:spPr>
          <a:xfrm>
            <a:off x="78061" y="1268729"/>
            <a:ext cx="4928004" cy="253361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145C98-7B9C-2063-D969-CFFC06C3E48E}"/>
              </a:ext>
            </a:extLst>
          </p:cNvPr>
          <p:cNvSpPr txBox="1"/>
          <p:nvPr/>
        </p:nvSpPr>
        <p:spPr>
          <a:xfrm>
            <a:off x="152466" y="806381"/>
            <a:ext cx="133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Goal 1a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58" name="Google Shape;256;g2827a24c40e_2_10">
            <a:extLst>
              <a:ext uri="{FF2B5EF4-FFF2-40B4-BE49-F238E27FC236}">
                <a16:creationId xmlns:a16="http://schemas.microsoft.com/office/drawing/2014/main" id="{73569F25-FA77-207A-F457-80BBD8FB78AC}"/>
              </a:ext>
            </a:extLst>
          </p:cNvPr>
          <p:cNvCxnSpPr/>
          <p:nvPr/>
        </p:nvCxnSpPr>
        <p:spPr>
          <a:xfrm>
            <a:off x="4808886" y="2623498"/>
            <a:ext cx="97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arrow" w="med" len="med"/>
          </a:ln>
        </p:spPr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62DD45-77CA-A7A4-26EA-9EDCB42E6CD7}"/>
              </a:ext>
            </a:extLst>
          </p:cNvPr>
          <p:cNvGrpSpPr/>
          <p:nvPr/>
        </p:nvGrpSpPr>
        <p:grpSpPr>
          <a:xfrm>
            <a:off x="6007812" y="1789072"/>
            <a:ext cx="1818846" cy="1642429"/>
            <a:chOff x="3743528" y="1257785"/>
            <a:chExt cx="1818846" cy="164242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83E74ED-01CF-5BE2-EA69-746D6EC83EB0}"/>
                </a:ext>
              </a:extLst>
            </p:cNvPr>
            <p:cNvGrpSpPr/>
            <p:nvPr/>
          </p:nvGrpSpPr>
          <p:grpSpPr>
            <a:xfrm>
              <a:off x="4278318" y="2129136"/>
              <a:ext cx="759948" cy="771078"/>
              <a:chOff x="1837194" y="727866"/>
              <a:chExt cx="2088555" cy="2119142"/>
            </a:xfrm>
          </p:grpSpPr>
          <p:sp>
            <p:nvSpPr>
              <p:cNvPr id="201" name="Hexagon 200">
                <a:extLst>
                  <a:ext uri="{FF2B5EF4-FFF2-40B4-BE49-F238E27FC236}">
                    <a16:creationId xmlns:a16="http://schemas.microsoft.com/office/drawing/2014/main" id="{EBD0A39D-5695-6129-8683-4F635E88CF55}"/>
                  </a:ext>
                </a:extLst>
              </p:cNvPr>
              <p:cNvSpPr/>
              <p:nvPr/>
            </p:nvSpPr>
            <p:spPr>
              <a:xfrm>
                <a:off x="1837194" y="1173940"/>
                <a:ext cx="2011430" cy="1673068"/>
              </a:xfrm>
              <a:prstGeom prst="hexagon">
                <a:avLst/>
              </a:prstGeom>
              <a:noFill/>
              <a:ln w="3810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FD095389-EEEC-6C13-EFD7-5CC2AD9FA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9671" y="727866"/>
                <a:ext cx="916078" cy="838004"/>
              </a:xfrm>
              <a:prstGeom prst="rect">
                <a:avLst/>
              </a:prstGeom>
            </p:spPr>
          </p:pic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61BC2AE-BF8B-4275-7F16-942FD308F5A8}"/>
                  </a:ext>
                </a:extLst>
              </p:cNvPr>
              <p:cNvGrpSpPr/>
              <p:nvPr/>
            </p:nvGrpSpPr>
            <p:grpSpPr>
              <a:xfrm>
                <a:off x="2334460" y="1454849"/>
                <a:ext cx="1111250" cy="1111250"/>
                <a:chOff x="2422975" y="2081060"/>
                <a:chExt cx="914400" cy="914400"/>
              </a:xfrm>
            </p:grpSpPr>
            <p:pic>
              <p:nvPicPr>
                <p:cNvPr id="204" name="Graphic 203" descr="Database outline">
                  <a:extLst>
                    <a:ext uri="{FF2B5EF4-FFF2-40B4-BE49-F238E27FC236}">
                      <a16:creationId xmlns:a16="http://schemas.microsoft.com/office/drawing/2014/main" id="{FC63AC3F-CB26-4C1A-B435-6BACF800AA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2975" y="208106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05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C301CF4F-1590-BCF9-19A0-BCE8CF311D1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2696133">
                  <a:off x="2646928" y="2393538"/>
                  <a:ext cx="482541" cy="35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5EAFD4D-8681-8D7D-F4E6-047E66861AA3}"/>
                </a:ext>
              </a:extLst>
            </p:cNvPr>
            <p:cNvGrpSpPr/>
            <p:nvPr/>
          </p:nvGrpSpPr>
          <p:grpSpPr>
            <a:xfrm>
              <a:off x="4802426" y="1257785"/>
              <a:ext cx="759948" cy="771078"/>
              <a:chOff x="3277591" y="789158"/>
              <a:chExt cx="2088554" cy="2119142"/>
            </a:xfrm>
          </p:grpSpPr>
          <p:sp>
            <p:nvSpPr>
              <p:cNvPr id="196" name="Hexagon 195">
                <a:extLst>
                  <a:ext uri="{FF2B5EF4-FFF2-40B4-BE49-F238E27FC236}">
                    <a16:creationId xmlns:a16="http://schemas.microsoft.com/office/drawing/2014/main" id="{77BFFB34-E102-E051-1332-FBCC7957251B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F3CE8250-AF18-FF0F-1A71-4D7CBDD16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D3B62E20-6038-3444-B8E4-161D6AB511B2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199" name="Graphic 198" descr="Database outline">
                  <a:extLst>
                    <a:ext uri="{FF2B5EF4-FFF2-40B4-BE49-F238E27FC236}">
                      <a16:creationId xmlns:a16="http://schemas.microsoft.com/office/drawing/2014/main" id="{00B6B2E7-9B45-7A02-D3F7-D136029206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00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4342BA66-E5D8-C7FC-8AE0-39511F681CE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08D3EAD-F2AC-08A7-F38E-E7F5FE1D86A0}"/>
                </a:ext>
              </a:extLst>
            </p:cNvPr>
            <p:cNvGrpSpPr/>
            <p:nvPr/>
          </p:nvGrpSpPr>
          <p:grpSpPr>
            <a:xfrm>
              <a:off x="3743528" y="1271249"/>
              <a:ext cx="759948" cy="771078"/>
              <a:chOff x="3277591" y="789158"/>
              <a:chExt cx="2088554" cy="2119142"/>
            </a:xfrm>
          </p:grpSpPr>
          <p:sp>
            <p:nvSpPr>
              <p:cNvPr id="63" name="Hexagon 62">
                <a:extLst>
                  <a:ext uri="{FF2B5EF4-FFF2-40B4-BE49-F238E27FC236}">
                    <a16:creationId xmlns:a16="http://schemas.microsoft.com/office/drawing/2014/main" id="{EC201385-7F8D-21C9-88DF-090C61458E50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4E6F4022-F265-67C4-CBF1-362467694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50B4BE0C-3667-2E7C-A126-899040D4EBAE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194" name="Graphic 193" descr="Database outline">
                  <a:extLst>
                    <a:ext uri="{FF2B5EF4-FFF2-40B4-BE49-F238E27FC236}">
                      <a16:creationId xmlns:a16="http://schemas.microsoft.com/office/drawing/2014/main" id="{F891D7A5-F903-DEFE-F389-4E735AAB6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95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B471640B-B473-A952-ABDB-4DAC57F1BEF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206" name="Picture 205">
            <a:extLst>
              <a:ext uri="{FF2B5EF4-FFF2-40B4-BE49-F238E27FC236}">
                <a16:creationId xmlns:a16="http://schemas.microsoft.com/office/drawing/2014/main" id="{5BF00A9E-B91F-B267-6D0B-A615A33F3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869" y="1788243"/>
            <a:ext cx="298057" cy="321644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4B658D45-B5B9-351F-D77E-062C8A81A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0607" y="1757475"/>
            <a:ext cx="298057" cy="321644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81A69EDF-2236-BA38-E06A-44B5FB66B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5215" y="2623498"/>
            <a:ext cx="298057" cy="321644"/>
          </a:xfrm>
          <a:prstGeom prst="rect">
            <a:avLst/>
          </a:prstGeom>
        </p:spPr>
      </p:pic>
      <p:sp>
        <p:nvSpPr>
          <p:cNvPr id="209" name="Rectangle 208">
            <a:extLst>
              <a:ext uri="{FF2B5EF4-FFF2-40B4-BE49-F238E27FC236}">
                <a16:creationId xmlns:a16="http://schemas.microsoft.com/office/drawing/2014/main" id="{4DC72234-7024-C03E-94AA-0D88A2E2BCBB}"/>
              </a:ext>
            </a:extLst>
          </p:cNvPr>
          <p:cNvSpPr/>
          <p:nvPr/>
        </p:nvSpPr>
        <p:spPr>
          <a:xfrm>
            <a:off x="5630803" y="1279197"/>
            <a:ext cx="2476138" cy="253361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Google Shape;256;g2827a24c40e_2_10">
            <a:extLst>
              <a:ext uri="{FF2B5EF4-FFF2-40B4-BE49-F238E27FC236}">
                <a16:creationId xmlns:a16="http://schemas.microsoft.com/office/drawing/2014/main" id="{4C26E431-258B-6C52-0DEC-3CC286F15C60}"/>
              </a:ext>
            </a:extLst>
          </p:cNvPr>
          <p:cNvCxnSpPr>
            <a:cxnSpLocks/>
          </p:cNvCxnSpPr>
          <p:nvPr/>
        </p:nvCxnSpPr>
        <p:spPr>
          <a:xfrm>
            <a:off x="10381769" y="3647938"/>
            <a:ext cx="44334" cy="121599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225" name="Google Shape;256;g2827a24c40e_2_10">
            <a:extLst>
              <a:ext uri="{FF2B5EF4-FFF2-40B4-BE49-F238E27FC236}">
                <a16:creationId xmlns:a16="http://schemas.microsoft.com/office/drawing/2014/main" id="{0FB7AA5B-7F94-3F92-8E3A-93FEF94A7E81}"/>
              </a:ext>
            </a:extLst>
          </p:cNvPr>
          <p:cNvCxnSpPr/>
          <p:nvPr/>
        </p:nvCxnSpPr>
        <p:spPr>
          <a:xfrm>
            <a:off x="8114783" y="2580135"/>
            <a:ext cx="97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arrow" w="med" len="med"/>
          </a:ln>
        </p:spPr>
      </p:cxn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44F1F71-F6FA-B324-F321-1E9BDBE64E80}"/>
              </a:ext>
            </a:extLst>
          </p:cNvPr>
          <p:cNvGrpSpPr/>
          <p:nvPr/>
        </p:nvGrpSpPr>
        <p:grpSpPr>
          <a:xfrm>
            <a:off x="9464692" y="1806274"/>
            <a:ext cx="1818846" cy="1642429"/>
            <a:chOff x="3743528" y="1257785"/>
            <a:chExt cx="1818846" cy="1642429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422DED8A-8F1F-9B18-5A77-96CB2D57C926}"/>
                </a:ext>
              </a:extLst>
            </p:cNvPr>
            <p:cNvGrpSpPr/>
            <p:nvPr/>
          </p:nvGrpSpPr>
          <p:grpSpPr>
            <a:xfrm>
              <a:off x="4278318" y="2129136"/>
              <a:ext cx="759948" cy="771078"/>
              <a:chOff x="1837194" y="727866"/>
              <a:chExt cx="2088555" cy="2119142"/>
            </a:xfrm>
          </p:grpSpPr>
          <p:sp>
            <p:nvSpPr>
              <p:cNvPr id="240" name="Hexagon 239">
                <a:extLst>
                  <a:ext uri="{FF2B5EF4-FFF2-40B4-BE49-F238E27FC236}">
                    <a16:creationId xmlns:a16="http://schemas.microsoft.com/office/drawing/2014/main" id="{A7F32E78-AEB9-481B-34EA-5BCEC12EAAB4}"/>
                  </a:ext>
                </a:extLst>
              </p:cNvPr>
              <p:cNvSpPr/>
              <p:nvPr/>
            </p:nvSpPr>
            <p:spPr>
              <a:xfrm>
                <a:off x="1837194" y="1173940"/>
                <a:ext cx="2011430" cy="1673068"/>
              </a:xfrm>
              <a:prstGeom prst="hexagon">
                <a:avLst/>
              </a:prstGeom>
              <a:noFill/>
              <a:ln w="3810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D1DF5640-A7AA-1B38-772C-A8FD1C633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9671" y="727866"/>
                <a:ext cx="916078" cy="838004"/>
              </a:xfrm>
              <a:prstGeom prst="rect">
                <a:avLst/>
              </a:prstGeom>
            </p:spPr>
          </p:pic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A330B29A-ABB1-EEFE-653C-67226F51FEBA}"/>
                  </a:ext>
                </a:extLst>
              </p:cNvPr>
              <p:cNvGrpSpPr/>
              <p:nvPr/>
            </p:nvGrpSpPr>
            <p:grpSpPr>
              <a:xfrm>
                <a:off x="2334460" y="1454849"/>
                <a:ext cx="1111250" cy="1111250"/>
                <a:chOff x="2422975" y="2081060"/>
                <a:chExt cx="914400" cy="914400"/>
              </a:xfrm>
            </p:grpSpPr>
            <p:pic>
              <p:nvPicPr>
                <p:cNvPr id="243" name="Graphic 242" descr="Database outline">
                  <a:extLst>
                    <a:ext uri="{FF2B5EF4-FFF2-40B4-BE49-F238E27FC236}">
                      <a16:creationId xmlns:a16="http://schemas.microsoft.com/office/drawing/2014/main" id="{9B241909-6605-A6B8-B127-4882C25E7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2975" y="208106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44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E88E8DBF-842A-E0C9-C66F-C98B46D8210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2696133">
                  <a:off x="2646928" y="2393538"/>
                  <a:ext cx="482541" cy="35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19B1F3C-1DE1-6964-4DD6-8C8237CF42D3}"/>
                </a:ext>
              </a:extLst>
            </p:cNvPr>
            <p:cNvGrpSpPr/>
            <p:nvPr/>
          </p:nvGrpSpPr>
          <p:grpSpPr>
            <a:xfrm>
              <a:off x="4802426" y="1257785"/>
              <a:ext cx="759948" cy="771078"/>
              <a:chOff x="3277591" y="789158"/>
              <a:chExt cx="2088554" cy="2119142"/>
            </a:xfrm>
          </p:grpSpPr>
          <p:sp>
            <p:nvSpPr>
              <p:cNvPr id="235" name="Hexagon 234">
                <a:extLst>
                  <a:ext uri="{FF2B5EF4-FFF2-40B4-BE49-F238E27FC236}">
                    <a16:creationId xmlns:a16="http://schemas.microsoft.com/office/drawing/2014/main" id="{75AD4D05-9429-B681-ADF2-9AEA3F310F4F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39E883BE-F605-7AEA-4194-05A9B746D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7C08B6E3-A638-FBD2-14B8-72E68034C2BF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238" name="Graphic 237" descr="Database outline">
                  <a:extLst>
                    <a:ext uri="{FF2B5EF4-FFF2-40B4-BE49-F238E27FC236}">
                      <a16:creationId xmlns:a16="http://schemas.microsoft.com/office/drawing/2014/main" id="{C4769603-4EF3-2D15-3632-4E26E229A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9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65FA6790-5CA3-44C3-15D3-13B1D4AD56B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A519063A-90E6-4797-450E-66567DEFC33C}"/>
                </a:ext>
              </a:extLst>
            </p:cNvPr>
            <p:cNvGrpSpPr/>
            <p:nvPr/>
          </p:nvGrpSpPr>
          <p:grpSpPr>
            <a:xfrm>
              <a:off x="3743528" y="1271249"/>
              <a:ext cx="759948" cy="771078"/>
              <a:chOff x="3277591" y="789158"/>
              <a:chExt cx="2088554" cy="2119142"/>
            </a:xfrm>
          </p:grpSpPr>
          <p:sp>
            <p:nvSpPr>
              <p:cNvPr id="230" name="Hexagon 229">
                <a:extLst>
                  <a:ext uri="{FF2B5EF4-FFF2-40B4-BE49-F238E27FC236}">
                    <a16:creationId xmlns:a16="http://schemas.microsoft.com/office/drawing/2014/main" id="{5F40243B-CDA9-FA6C-3ABE-582EEFA9CC6D}"/>
                  </a:ext>
                </a:extLst>
              </p:cNvPr>
              <p:cNvSpPr/>
              <p:nvPr/>
            </p:nvSpPr>
            <p:spPr>
              <a:xfrm>
                <a:off x="3277591" y="1235233"/>
                <a:ext cx="2011429" cy="1673067"/>
              </a:xfrm>
              <a:prstGeom prst="hexagon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DB00E8CC-ACB0-00C1-A385-011E997B4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0068" y="789158"/>
                <a:ext cx="916077" cy="838003"/>
              </a:xfrm>
              <a:prstGeom prst="rect">
                <a:avLst/>
              </a:prstGeom>
            </p:spPr>
          </p:pic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D439A1B3-95C0-EF76-606C-F311A3135545}"/>
                  </a:ext>
                </a:extLst>
              </p:cNvPr>
              <p:cNvGrpSpPr/>
              <p:nvPr/>
            </p:nvGrpSpPr>
            <p:grpSpPr>
              <a:xfrm>
                <a:off x="3774861" y="1516141"/>
                <a:ext cx="1111250" cy="1111250"/>
                <a:chOff x="3608220" y="2131494"/>
                <a:chExt cx="914400" cy="914400"/>
              </a:xfrm>
            </p:grpSpPr>
            <p:pic>
              <p:nvPicPr>
                <p:cNvPr id="233" name="Graphic 232" descr="Database outline">
                  <a:extLst>
                    <a:ext uri="{FF2B5EF4-FFF2-40B4-BE49-F238E27FC236}">
                      <a16:creationId xmlns:a16="http://schemas.microsoft.com/office/drawing/2014/main" id="{42F3785F-4EDE-99CE-6F9C-1A4077477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8220" y="2131494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34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C45F141F-082F-7925-8C54-9577DF6CCCF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 rot="2696133">
                  <a:off x="3832171" y="2443971"/>
                  <a:ext cx="482541" cy="3536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245" name="Picture 244">
            <a:extLst>
              <a:ext uri="{FF2B5EF4-FFF2-40B4-BE49-F238E27FC236}">
                <a16:creationId xmlns:a16="http://schemas.microsoft.com/office/drawing/2014/main" id="{9884D506-F500-6AA9-1C0C-77216AE07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9749" y="1805445"/>
            <a:ext cx="298057" cy="321644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5F4E2D0E-0408-8D15-E0E6-0AC0CDA59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487" y="1774677"/>
            <a:ext cx="298057" cy="321644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1D768ABB-35F7-6D1D-6A76-735CFBE92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095" y="2640700"/>
            <a:ext cx="298057" cy="321644"/>
          </a:xfrm>
          <a:prstGeom prst="rect">
            <a:avLst/>
          </a:prstGeom>
        </p:spPr>
      </p:pic>
      <p:sp>
        <p:nvSpPr>
          <p:cNvPr id="248" name="Rectangle 247">
            <a:extLst>
              <a:ext uri="{FF2B5EF4-FFF2-40B4-BE49-F238E27FC236}">
                <a16:creationId xmlns:a16="http://schemas.microsoft.com/office/drawing/2014/main" id="{1DC30816-166D-02B8-F13B-1C39E24F210B}"/>
              </a:ext>
            </a:extLst>
          </p:cNvPr>
          <p:cNvSpPr/>
          <p:nvPr/>
        </p:nvSpPr>
        <p:spPr>
          <a:xfrm>
            <a:off x="9087683" y="1296399"/>
            <a:ext cx="2476138" cy="253361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1" name="Graphic 250" descr="Lock with solid fill">
            <a:extLst>
              <a:ext uri="{FF2B5EF4-FFF2-40B4-BE49-F238E27FC236}">
                <a16:creationId xmlns:a16="http://schemas.microsoft.com/office/drawing/2014/main" id="{6C5226BC-6F74-F42B-9BF7-B1DBC26C18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56049" y="2311677"/>
            <a:ext cx="389160" cy="389160"/>
          </a:xfrm>
          <a:prstGeom prst="rect">
            <a:avLst/>
          </a:prstGeom>
        </p:spPr>
      </p:pic>
      <p:pic>
        <p:nvPicPr>
          <p:cNvPr id="252" name="Graphic 251" descr="Lock with solid fill">
            <a:extLst>
              <a:ext uri="{FF2B5EF4-FFF2-40B4-BE49-F238E27FC236}">
                <a16:creationId xmlns:a16="http://schemas.microsoft.com/office/drawing/2014/main" id="{BCC204A3-C0D3-4660-6879-58EDA19998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10950" y="3182793"/>
            <a:ext cx="389160" cy="389160"/>
          </a:xfrm>
          <a:prstGeom prst="rect">
            <a:avLst/>
          </a:prstGeom>
        </p:spPr>
      </p:pic>
      <p:pic>
        <p:nvPicPr>
          <p:cNvPr id="253" name="Graphic 252" descr="Lock with solid fill">
            <a:extLst>
              <a:ext uri="{FF2B5EF4-FFF2-40B4-BE49-F238E27FC236}">
                <a16:creationId xmlns:a16="http://schemas.microsoft.com/office/drawing/2014/main" id="{177C908D-EE7C-D65A-5742-D65455C8D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7823" y="2315583"/>
            <a:ext cx="389160" cy="389160"/>
          </a:xfrm>
          <a:prstGeom prst="rect">
            <a:avLst/>
          </a:prstGeom>
        </p:spPr>
      </p:pic>
      <p:pic>
        <p:nvPicPr>
          <p:cNvPr id="307" name="Graphic 306" descr="Magnifying glass with solid fill">
            <a:extLst>
              <a:ext uri="{FF2B5EF4-FFF2-40B4-BE49-F238E27FC236}">
                <a16:creationId xmlns:a16="http://schemas.microsoft.com/office/drawing/2014/main" id="{2AE08412-1E09-5CF5-D9D6-37897FFCC1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04212" y="4992239"/>
            <a:ext cx="462946" cy="462946"/>
          </a:xfrm>
          <a:prstGeom prst="rect">
            <a:avLst/>
          </a:prstGeom>
        </p:spPr>
      </p:pic>
      <p:sp>
        <p:nvSpPr>
          <p:cNvPr id="309" name="Google Shape;249;g2827a24c40e_2_10">
            <a:extLst>
              <a:ext uri="{FF2B5EF4-FFF2-40B4-BE49-F238E27FC236}">
                <a16:creationId xmlns:a16="http://schemas.microsoft.com/office/drawing/2014/main" id="{4181F140-26A6-B71B-A690-8BDC960B699E}"/>
              </a:ext>
            </a:extLst>
          </p:cNvPr>
          <p:cNvSpPr/>
          <p:nvPr/>
        </p:nvSpPr>
        <p:spPr>
          <a:xfrm>
            <a:off x="9770109" y="5414043"/>
            <a:ext cx="1184115" cy="665282"/>
          </a:xfrm>
          <a:prstGeom prst="parallelogram">
            <a:avLst>
              <a:gd name="adj" fmla="val 25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Query Engine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D259522C-48D6-4669-EDAC-65170CDCEFE6}"/>
              </a:ext>
            </a:extLst>
          </p:cNvPr>
          <p:cNvSpPr/>
          <p:nvPr/>
        </p:nvSpPr>
        <p:spPr>
          <a:xfrm>
            <a:off x="9535191" y="4992239"/>
            <a:ext cx="1774512" cy="130696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Google Shape;256;g2827a24c40e_2_10">
            <a:extLst>
              <a:ext uri="{FF2B5EF4-FFF2-40B4-BE49-F238E27FC236}">
                <a16:creationId xmlns:a16="http://schemas.microsoft.com/office/drawing/2014/main" id="{032C7B0F-D443-C23F-E6B2-D7514D7D3BCA}"/>
              </a:ext>
            </a:extLst>
          </p:cNvPr>
          <p:cNvCxnSpPr>
            <a:cxnSpLocks/>
          </p:cNvCxnSpPr>
          <p:nvPr/>
        </p:nvCxnSpPr>
        <p:spPr>
          <a:xfrm flipH="1">
            <a:off x="7839136" y="3393731"/>
            <a:ext cx="1696055" cy="121599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18" name="Picture 6" descr="Beacon Landing Page | ELIXIR">
            <a:extLst>
              <a:ext uri="{FF2B5EF4-FFF2-40B4-BE49-F238E27FC236}">
                <a16:creationId xmlns:a16="http://schemas.microsoft.com/office/drawing/2014/main" id="{789E63FF-2120-1D01-3DFD-CCF4954B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69" y="4481432"/>
            <a:ext cx="2096844" cy="179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" name="Rectangle 318">
            <a:extLst>
              <a:ext uri="{FF2B5EF4-FFF2-40B4-BE49-F238E27FC236}">
                <a16:creationId xmlns:a16="http://schemas.microsoft.com/office/drawing/2014/main" id="{4D2806CC-F371-9768-FF56-7BC44DECC99B}"/>
              </a:ext>
            </a:extLst>
          </p:cNvPr>
          <p:cNvSpPr/>
          <p:nvPr/>
        </p:nvSpPr>
        <p:spPr>
          <a:xfrm>
            <a:off x="5294791" y="4289443"/>
            <a:ext cx="2476138" cy="21113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Gears with solid fill">
            <a:extLst>
              <a:ext uri="{FF2B5EF4-FFF2-40B4-BE49-F238E27FC236}">
                <a16:creationId xmlns:a16="http://schemas.microsoft.com/office/drawing/2014/main" id="{64C9C92A-497F-CBED-B0F9-F239C6AAB1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4185" y="858452"/>
            <a:ext cx="342250" cy="342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9C945-C3B7-F479-033E-CB56B80EDE7D}"/>
              </a:ext>
            </a:extLst>
          </p:cNvPr>
          <p:cNvSpPr txBox="1"/>
          <p:nvPr/>
        </p:nvSpPr>
        <p:spPr>
          <a:xfrm>
            <a:off x="9222241" y="870095"/>
            <a:ext cx="133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Goal 1b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5D718-2057-BE3E-457F-17007281758F}"/>
              </a:ext>
            </a:extLst>
          </p:cNvPr>
          <p:cNvSpPr txBox="1"/>
          <p:nvPr/>
        </p:nvSpPr>
        <p:spPr>
          <a:xfrm>
            <a:off x="5793696" y="866798"/>
            <a:ext cx="155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Goal 2a/b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09BDE051-8C86-2A1F-D9B7-5466EAD12B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71588" y="945159"/>
            <a:ext cx="304942" cy="304942"/>
          </a:xfrm>
          <a:prstGeom prst="rect">
            <a:avLst/>
          </a:prstGeom>
        </p:spPr>
      </p:pic>
      <p:pic>
        <p:nvPicPr>
          <p:cNvPr id="13" name="Graphic 12" descr="Research with solid fill">
            <a:extLst>
              <a:ext uri="{FF2B5EF4-FFF2-40B4-BE49-F238E27FC236}">
                <a16:creationId xmlns:a16="http://schemas.microsoft.com/office/drawing/2014/main" id="{FFC50D63-5759-7F03-780F-5554C56D4B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51107" y="933442"/>
            <a:ext cx="304942" cy="3049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01C794-94A7-CA53-EFA4-0133BD5AB60B}"/>
              </a:ext>
            </a:extLst>
          </p:cNvPr>
          <p:cNvSpPr txBox="1"/>
          <p:nvPr/>
        </p:nvSpPr>
        <p:spPr>
          <a:xfrm>
            <a:off x="5601854" y="6354319"/>
            <a:ext cx="133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Goal 3b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39" name="Graphic 38" descr="Gears with solid fill">
            <a:extLst>
              <a:ext uri="{FF2B5EF4-FFF2-40B4-BE49-F238E27FC236}">
                <a16:creationId xmlns:a16="http://schemas.microsoft.com/office/drawing/2014/main" id="{46C7E019-91D9-A48B-FE07-DD875948D3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53027" y="6414027"/>
            <a:ext cx="342250" cy="3422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B9A0699-54C9-E38E-0025-7EB17957FE1E}"/>
              </a:ext>
            </a:extLst>
          </p:cNvPr>
          <p:cNvSpPr txBox="1"/>
          <p:nvPr/>
        </p:nvSpPr>
        <p:spPr>
          <a:xfrm>
            <a:off x="9789808" y="6279679"/>
            <a:ext cx="1347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Goal 3a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42" name="Graphic 41" descr="Research with solid fill">
            <a:extLst>
              <a:ext uri="{FF2B5EF4-FFF2-40B4-BE49-F238E27FC236}">
                <a16:creationId xmlns:a16="http://schemas.microsoft.com/office/drawing/2014/main" id="{BF29E1E3-FDCC-2224-E42B-E6D530E43F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92738" y="6361956"/>
            <a:ext cx="304942" cy="3049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12F87D1-45E8-7625-736E-ED57FBCA597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9382" b="17851"/>
          <a:stretch/>
        </p:blipFill>
        <p:spPr>
          <a:xfrm>
            <a:off x="1113093" y="4211631"/>
            <a:ext cx="2659109" cy="2487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" grpId="0"/>
      <p:bldP spid="4" grpId="0"/>
      <p:bldP spid="30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1"/>
            <a:ext cx="6350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Implementation Specifics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0" y="779701"/>
            <a:ext cx="5974080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17132-6130-8A75-000D-7FC0D1612880}"/>
              </a:ext>
            </a:extLst>
          </p:cNvPr>
          <p:cNvGrpSpPr/>
          <p:nvPr/>
        </p:nvGrpSpPr>
        <p:grpSpPr>
          <a:xfrm>
            <a:off x="56002" y="1275388"/>
            <a:ext cx="12135999" cy="614223"/>
            <a:chOff x="42001" y="956540"/>
            <a:chExt cx="9101999" cy="460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0F411D-34BF-00EB-3250-6FDA6DD1F777}"/>
                </a:ext>
              </a:extLst>
            </p:cNvPr>
            <p:cNvSpPr txBox="1"/>
            <p:nvPr/>
          </p:nvSpPr>
          <p:spPr>
            <a:xfrm>
              <a:off x="42001" y="956540"/>
              <a:ext cx="2815499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Solid pod instances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07D8DD-F39E-BC28-CB09-922FA7ED45EB}"/>
                </a:ext>
              </a:extLst>
            </p:cNvPr>
            <p:cNvSpPr txBox="1"/>
            <p:nvPr/>
          </p:nvSpPr>
          <p:spPr>
            <a:xfrm>
              <a:off x="5608476" y="978626"/>
              <a:ext cx="353552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Community Solid Server</a:t>
              </a:r>
              <a:r>
                <a:rPr lang="en" sz="32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4</a:t>
              </a:r>
              <a:endParaRPr lang="en-US" sz="32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DC1D8A-7389-C258-693C-B420B573AF78}"/>
                </a:ext>
              </a:extLst>
            </p:cNvPr>
            <p:cNvCxnSpPr>
              <a:stCxn id="3" idx="3"/>
              <a:endCxn id="8" idx="1"/>
            </p:cNvCxnSpPr>
            <p:nvPr/>
          </p:nvCxnSpPr>
          <p:spPr>
            <a:xfrm>
              <a:off x="2857500" y="1175831"/>
              <a:ext cx="2750976" cy="22086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C4AD05-06EF-5708-48CF-72CDA569B6B9}"/>
              </a:ext>
            </a:extLst>
          </p:cNvPr>
          <p:cNvGrpSpPr/>
          <p:nvPr/>
        </p:nvGrpSpPr>
        <p:grpSpPr>
          <a:xfrm>
            <a:off x="56002" y="2221203"/>
            <a:ext cx="12135999" cy="584776"/>
            <a:chOff x="42001" y="1666661"/>
            <a:chExt cx="9101999" cy="4385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D870D-15F8-A06D-64E0-66907E7733AD}"/>
                </a:ext>
              </a:extLst>
            </p:cNvPr>
            <p:cNvSpPr txBox="1"/>
            <p:nvPr/>
          </p:nvSpPr>
          <p:spPr>
            <a:xfrm>
              <a:off x="42001" y="1666662"/>
              <a:ext cx="21297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ABF31D-8E79-FA80-3351-9CDB08B0825B}"/>
                </a:ext>
              </a:extLst>
            </p:cNvPr>
            <p:cNvSpPr txBox="1"/>
            <p:nvPr/>
          </p:nvSpPr>
          <p:spPr>
            <a:xfrm>
              <a:off x="5168900" y="1666661"/>
              <a:ext cx="39751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Publicly available </a:t>
              </a:r>
              <a:r>
                <a:rPr lang="en" sz="3200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VCF</a:t>
              </a:r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data</a:t>
              </a:r>
              <a:r>
                <a:rPr lang="en" sz="32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4</a:t>
              </a:r>
              <a:endParaRPr lang="en-US" sz="32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D5B35C-2A0B-15BA-E99F-6D25ADF1B79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171701" y="1885952"/>
              <a:ext cx="299719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24EEEC-62FD-574C-BE94-DE6D6D8D902B}"/>
              </a:ext>
            </a:extLst>
          </p:cNvPr>
          <p:cNvGrpSpPr/>
          <p:nvPr/>
        </p:nvGrpSpPr>
        <p:grpSpPr>
          <a:xfrm>
            <a:off x="56002" y="3066681"/>
            <a:ext cx="12135999" cy="584776"/>
            <a:chOff x="42001" y="2337876"/>
            <a:chExt cx="9101999" cy="4385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E37361-B755-45D8-1E68-DD02EC6D4B10}"/>
                </a:ext>
              </a:extLst>
            </p:cNvPr>
            <p:cNvSpPr txBox="1"/>
            <p:nvPr/>
          </p:nvSpPr>
          <p:spPr>
            <a:xfrm>
              <a:off x="42001" y="2337876"/>
              <a:ext cx="239776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RDF Conversion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F23DD-049D-5515-6E23-1DD533078A62}"/>
                </a:ext>
              </a:extLst>
            </p:cNvPr>
            <p:cNvSpPr txBox="1"/>
            <p:nvPr/>
          </p:nvSpPr>
          <p:spPr>
            <a:xfrm>
              <a:off x="4178300" y="2337877"/>
              <a:ext cx="49657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Aim to use SPHN RDF vocabulary</a:t>
              </a:r>
              <a:r>
                <a:rPr lang="en" sz="32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5</a:t>
              </a:r>
              <a:endParaRPr lang="en-US" sz="32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AB763C-6218-9E11-3701-D49CEB87FADE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439761" y="2557167"/>
              <a:ext cx="173853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FDB53-96DF-95DB-9A6D-CEB0114C73CA}"/>
              </a:ext>
            </a:extLst>
          </p:cNvPr>
          <p:cNvGrpSpPr/>
          <p:nvPr/>
        </p:nvGrpSpPr>
        <p:grpSpPr>
          <a:xfrm>
            <a:off x="51034" y="4053937"/>
            <a:ext cx="12126589" cy="1077219"/>
            <a:chOff x="38275" y="3047999"/>
            <a:chExt cx="9094942" cy="8079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F14BC3-5B9E-0B97-BB2F-F3F9F5A555D5}"/>
                </a:ext>
              </a:extLst>
            </p:cNvPr>
            <p:cNvSpPr txBox="1"/>
            <p:nvPr/>
          </p:nvSpPr>
          <p:spPr>
            <a:xfrm>
              <a:off x="38275" y="3047999"/>
              <a:ext cx="190246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Data-linking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F7C3C1-352B-A67E-C8A1-30F17A3CCF8E}"/>
                </a:ext>
              </a:extLst>
            </p:cNvPr>
            <p:cNvSpPr txBox="1"/>
            <p:nvPr/>
          </p:nvSpPr>
          <p:spPr>
            <a:xfrm>
              <a:off x="4762500" y="3047999"/>
              <a:ext cx="437071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Actively exploring ontologies / methodologies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9B173-FE86-5EA1-1AF7-190100FD555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940735" y="3267290"/>
              <a:ext cx="2768600" cy="27549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C9F577-C395-0580-D36B-9F39B8D95CEF}"/>
              </a:ext>
            </a:extLst>
          </p:cNvPr>
          <p:cNvGrpSpPr/>
          <p:nvPr/>
        </p:nvGrpSpPr>
        <p:grpSpPr>
          <a:xfrm>
            <a:off x="51033" y="5462749"/>
            <a:ext cx="12150515" cy="584775"/>
            <a:chOff x="38275" y="4097060"/>
            <a:chExt cx="9112886" cy="4385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5052C9-51A0-A018-BA4C-E2FE8536D42F}"/>
                </a:ext>
              </a:extLst>
            </p:cNvPr>
            <p:cNvSpPr txBox="1"/>
            <p:nvPr/>
          </p:nvSpPr>
          <p:spPr>
            <a:xfrm>
              <a:off x="38275" y="4097060"/>
              <a:ext cx="225806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Querying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CFFF55-E026-E2FD-DB71-B2629F447C5D}"/>
                </a:ext>
              </a:extLst>
            </p:cNvPr>
            <p:cNvSpPr txBox="1"/>
            <p:nvPr/>
          </p:nvSpPr>
          <p:spPr>
            <a:xfrm>
              <a:off x="4921101" y="4097060"/>
              <a:ext cx="423006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Custom instance of Comunica</a:t>
              </a:r>
              <a:r>
                <a:rPr lang="en" sz="32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6</a:t>
              </a:r>
              <a:endParaRPr lang="en-US" sz="32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A13BC8-2455-80AC-520B-AC0C15B1D98F}"/>
                </a:ext>
              </a:extLst>
            </p:cNvPr>
            <p:cNvCxnSpPr>
              <a:cxnSpLocks/>
            </p:cNvCxnSpPr>
            <p:nvPr/>
          </p:nvCxnSpPr>
          <p:spPr>
            <a:xfrm>
              <a:off x="2253803" y="4327893"/>
              <a:ext cx="2624766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PHN - Swiss Personalized Health Network (SPHN)">
            <a:extLst>
              <a:ext uri="{FF2B5EF4-FFF2-40B4-BE49-F238E27FC236}">
                <a16:creationId xmlns:a16="http://schemas.microsoft.com/office/drawing/2014/main" id="{440720BA-E7FF-53DF-0258-BB1A17ABF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379" y="298597"/>
            <a:ext cx="833932" cy="6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unica – A knowledge graph querying framework">
            <a:extLst>
              <a:ext uri="{FF2B5EF4-FFF2-40B4-BE49-F238E27FC236}">
                <a16:creationId xmlns:a16="http://schemas.microsoft.com/office/drawing/2014/main" id="{3A09DF69-9633-0A8E-CE23-9EA1DB91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312" y="153509"/>
            <a:ext cx="1008968" cy="100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A28E2-E86D-F687-FB4B-3DBEEF74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867" y="94147"/>
            <a:ext cx="1158511" cy="105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10265664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Solid Technology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623207" y="2505319"/>
            <a:ext cx="10025088" cy="3697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Easier sharing (web-facilitated)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Direct patient data access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representation flexibility (RDF)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Possibility of data-linking and querying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4073563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0F411D-34BF-00EB-3250-6FDA6DD1F777}"/>
              </a:ext>
            </a:extLst>
          </p:cNvPr>
          <p:cNvSpPr txBox="1"/>
          <p:nvPr/>
        </p:nvSpPr>
        <p:spPr>
          <a:xfrm>
            <a:off x="129368" y="1234353"/>
            <a:ext cx="11012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Wingdings" pitchFamily="2" charset="2"/>
              <a:buChar char="Ø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Does not solve ALL problems, but offers an environment where improvements are possible 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020A67-0501-7649-3056-E7E5EFEC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490" y="1"/>
            <a:ext cx="1221436" cy="111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5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/>
          <p:nvPr/>
        </p:nvSpPr>
        <p:spPr>
          <a:xfrm>
            <a:off x="70484" y="66675"/>
            <a:ext cx="9465401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Arial"/>
                <a:cs typeface="Arial"/>
                <a:sym typeface="Corbel"/>
              </a:rPr>
              <a:t>Thoughts about a solution 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383347" y="1381516"/>
            <a:ext cx="9766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Large knowledge graph traversal is not a trivial querying problem</a:t>
            </a:r>
          </a:p>
        </p:txBody>
      </p:sp>
      <p:sp>
        <p:nvSpPr>
          <p:cNvPr id="4" name="Google Shape;268;p6">
            <a:extLst>
              <a:ext uri="{FF2B5EF4-FFF2-40B4-BE49-F238E27FC236}">
                <a16:creationId xmlns:a16="http://schemas.microsoft.com/office/drawing/2014/main" id="{01B7668B-7126-080E-3B58-892CAE708B1E}"/>
              </a:ext>
            </a:extLst>
          </p:cNvPr>
          <p:cNvSpPr txBox="1"/>
          <p:nvPr/>
        </p:nvSpPr>
        <p:spPr>
          <a:xfrm>
            <a:off x="383347" y="2386456"/>
            <a:ext cx="976620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Current ideas for achieving “good” performance: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Genomic linked data structure leveraging</a:t>
            </a:r>
          </a:p>
          <a:p>
            <a:pPr marL="914400" lvl="1" indent="-457200">
              <a:buClr>
                <a:srgbClr val="000000"/>
              </a:buClr>
              <a:buSzPts val="2200"/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Gene locus / quality filtering / etc.</a:t>
            </a: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Search caching in query engine</a:t>
            </a: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Pre-computed summaries / indexes for more efficient data “location” determination</a:t>
            </a:r>
            <a:endParaRPr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096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1"/>
            <a:ext cx="4521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Future Directions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0" y="779701"/>
            <a:ext cx="4026747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74E36B-EB8E-2092-A81E-C9B682D804AF}"/>
              </a:ext>
            </a:extLst>
          </p:cNvPr>
          <p:cNvSpPr txBox="1"/>
          <p:nvPr/>
        </p:nvSpPr>
        <p:spPr>
          <a:xfrm>
            <a:off x="121919" y="1174263"/>
            <a:ext cx="613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Basic Functionalities:</a:t>
            </a:r>
            <a:endParaRPr lang="en-US" sz="2133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E79B6-7EC0-0694-9F8E-1D29F824525F}"/>
              </a:ext>
            </a:extLst>
          </p:cNvPr>
          <p:cNvSpPr txBox="1"/>
          <p:nvPr/>
        </p:nvSpPr>
        <p:spPr>
          <a:xfrm>
            <a:off x="121919" y="4008481"/>
            <a:ext cx="613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Experimental research:</a:t>
            </a:r>
            <a:endParaRPr lang="en-US" sz="2133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E7C4225-BA9A-93CD-BB84-F1D0655F735D}"/>
              </a:ext>
            </a:extLst>
          </p:cNvPr>
          <p:cNvGrpSpPr/>
          <p:nvPr/>
        </p:nvGrpSpPr>
        <p:grpSpPr>
          <a:xfrm>
            <a:off x="588349" y="4617091"/>
            <a:ext cx="7351176" cy="584775"/>
            <a:chOff x="441262" y="3462817"/>
            <a:chExt cx="5513382" cy="4385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77ABFE-CE94-F297-41AF-11D7ED6937C4}"/>
                </a:ext>
              </a:extLst>
            </p:cNvPr>
            <p:cNvSpPr txBox="1"/>
            <p:nvPr/>
          </p:nvSpPr>
          <p:spPr>
            <a:xfrm>
              <a:off x="861992" y="3462817"/>
              <a:ext cx="509265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Represent genomic data as RDF?</a:t>
              </a:r>
              <a:endParaRPr lang="en-US" sz="2133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1DB669D-E954-FFD3-FB35-3F25FBEEB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1262" y="3562820"/>
              <a:ext cx="246374" cy="26623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FF72E4-019E-622B-6BF1-D5EBCD64094E}"/>
              </a:ext>
            </a:extLst>
          </p:cNvPr>
          <p:cNvGrpSpPr/>
          <p:nvPr/>
        </p:nvGrpSpPr>
        <p:grpSpPr>
          <a:xfrm>
            <a:off x="547971" y="5215358"/>
            <a:ext cx="7401515" cy="584775"/>
            <a:chOff x="410978" y="3911517"/>
            <a:chExt cx="5551136" cy="4385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F23C45-F5C4-0A42-F8A5-EAED3D56C9BF}"/>
                </a:ext>
              </a:extLst>
            </p:cNvPr>
            <p:cNvSpPr txBox="1"/>
            <p:nvPr/>
          </p:nvSpPr>
          <p:spPr>
            <a:xfrm>
              <a:off x="869462" y="3911517"/>
              <a:ext cx="509265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Linking genomic and health data?</a:t>
              </a:r>
              <a:endParaRPr lang="en-US" sz="2133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026" name="Picture 2" descr="Linked Data Icons - Free SVG &amp; PNG Linked Data Images - Noun ...">
              <a:extLst>
                <a:ext uri="{FF2B5EF4-FFF2-40B4-BE49-F238E27FC236}">
                  <a16:creationId xmlns:a16="http://schemas.microsoft.com/office/drawing/2014/main" id="{DF8D9D86-76E1-F6F9-0066-931D8EF7A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78" y="3963156"/>
              <a:ext cx="341779" cy="341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CAE656-AF0D-0E28-CC59-A6BBF17EC67C}"/>
              </a:ext>
            </a:extLst>
          </p:cNvPr>
          <p:cNvGrpSpPr/>
          <p:nvPr/>
        </p:nvGrpSpPr>
        <p:grpSpPr>
          <a:xfrm>
            <a:off x="568864" y="5813619"/>
            <a:ext cx="6615331" cy="670057"/>
            <a:chOff x="426648" y="4360217"/>
            <a:chExt cx="4961498" cy="5025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D88475-A9ED-164F-2D84-75AC5EC17DCD}"/>
                </a:ext>
              </a:extLst>
            </p:cNvPr>
            <p:cNvSpPr txBox="1"/>
            <p:nvPr/>
          </p:nvSpPr>
          <p:spPr>
            <a:xfrm>
              <a:off x="869235" y="4360217"/>
              <a:ext cx="4518911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Single and Many pod Querying?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D775BC-796B-38B3-5DE3-32724E25D57F}"/>
                </a:ext>
              </a:extLst>
            </p:cNvPr>
            <p:cNvGrpSpPr/>
            <p:nvPr/>
          </p:nvGrpSpPr>
          <p:grpSpPr>
            <a:xfrm>
              <a:off x="426648" y="4439041"/>
              <a:ext cx="412484" cy="423719"/>
              <a:chOff x="470961" y="4519726"/>
              <a:chExt cx="412484" cy="423719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4460E8A9-C8BF-DD56-B4CF-607F95141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961" y="4519726"/>
                <a:ext cx="281796" cy="281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Graphic 12" descr="Magnifying glass with solid fill">
                <a:extLst>
                  <a:ext uri="{FF2B5EF4-FFF2-40B4-BE49-F238E27FC236}">
                    <a16:creationId xmlns:a16="http://schemas.microsoft.com/office/drawing/2014/main" id="{CBB08219-D648-A68C-B806-C090D72AA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1867" y="4641867"/>
                <a:ext cx="301578" cy="301578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698FEF-E9EF-B6A4-2240-4C4182C78246}"/>
              </a:ext>
            </a:extLst>
          </p:cNvPr>
          <p:cNvGrpSpPr/>
          <p:nvPr/>
        </p:nvGrpSpPr>
        <p:grpSpPr>
          <a:xfrm>
            <a:off x="547971" y="1742073"/>
            <a:ext cx="9110232" cy="647180"/>
            <a:chOff x="410978" y="1306555"/>
            <a:chExt cx="6832674" cy="4853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2AEDAB-689D-BFBB-D3DE-63E9F832421B}"/>
                </a:ext>
              </a:extLst>
            </p:cNvPr>
            <p:cNvSpPr txBox="1"/>
            <p:nvPr/>
          </p:nvSpPr>
          <p:spPr>
            <a:xfrm>
              <a:off x="861992" y="1353359"/>
              <a:ext cx="638166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storage in Solid pods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6C22ED2-31E4-9E3A-30EE-1671B15B769E}"/>
                </a:ext>
              </a:extLst>
            </p:cNvPr>
            <p:cNvGrpSpPr/>
            <p:nvPr/>
          </p:nvGrpSpPr>
          <p:grpSpPr>
            <a:xfrm>
              <a:off x="410978" y="1306555"/>
              <a:ext cx="427662" cy="422417"/>
              <a:chOff x="3426066" y="613997"/>
              <a:chExt cx="2285865" cy="2257829"/>
            </a:xfrm>
          </p:grpSpPr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A77AE232-B05B-07C1-694E-B14545EA8C82}"/>
                  </a:ext>
                </a:extLst>
              </p:cNvPr>
              <p:cNvSpPr/>
              <p:nvPr/>
            </p:nvSpPr>
            <p:spPr>
              <a:xfrm>
                <a:off x="3426066" y="1352599"/>
                <a:ext cx="1826476" cy="1519227"/>
              </a:xfrm>
              <a:prstGeom prst="hexagon">
                <a:avLst/>
              </a:prstGeom>
              <a:noFill/>
              <a:ln w="19050">
                <a:solidFill>
                  <a:srgbClr val="161616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F8D72C-DA4B-9C52-2A17-9AB466542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3706" y="613997"/>
                <a:ext cx="1358225" cy="1242467"/>
              </a:xfrm>
              <a:prstGeom prst="rect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2B8A9BD-7731-F762-C9C8-294F0E735BA0}"/>
                  </a:ext>
                </a:extLst>
              </p:cNvPr>
              <p:cNvGrpSpPr/>
              <p:nvPr/>
            </p:nvGrpSpPr>
            <p:grpSpPr>
              <a:xfrm>
                <a:off x="3798077" y="1550830"/>
                <a:ext cx="1111248" cy="1111251"/>
                <a:chOff x="3627322" y="2160039"/>
                <a:chExt cx="914398" cy="914401"/>
              </a:xfrm>
            </p:grpSpPr>
            <p:pic>
              <p:nvPicPr>
                <p:cNvPr id="21" name="Graphic 20" descr="Database outline">
                  <a:extLst>
                    <a:ext uri="{FF2B5EF4-FFF2-40B4-BE49-F238E27FC236}">
                      <a16:creationId xmlns:a16="http://schemas.microsoft.com/office/drawing/2014/main" id="{01E24F9E-38EF-36D5-E4F3-5F1A1304E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322" y="2160039"/>
                  <a:ext cx="914398" cy="914401"/>
                </a:xfrm>
                <a:prstGeom prst="rect">
                  <a:avLst/>
                </a:prstGeom>
              </p:spPr>
            </p:pic>
            <p:pic>
              <p:nvPicPr>
                <p:cNvPr id="22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376D2E6F-1F92-06D9-0F4E-9E1D93F2A08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 rot="2696133">
                  <a:off x="3795188" y="2405212"/>
                  <a:ext cx="578653" cy="424047"/>
                </a:xfrm>
                <a:prstGeom prst="rect">
                  <a:avLst/>
                </a:prstGeom>
                <a:noFill/>
                <a:ln w="19050">
                  <a:noFill/>
                  <a:prstDash val="dash"/>
                </a:ln>
              </p:spPr>
            </p:pic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4399F2-81DC-8432-01CE-749C5A5A1B85}"/>
              </a:ext>
            </a:extLst>
          </p:cNvPr>
          <p:cNvGrpSpPr/>
          <p:nvPr/>
        </p:nvGrpSpPr>
        <p:grpSpPr>
          <a:xfrm>
            <a:off x="507421" y="2413572"/>
            <a:ext cx="5675023" cy="584775"/>
            <a:chOff x="380565" y="1810178"/>
            <a:chExt cx="4256267" cy="4385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CA4B6-2D2D-833D-501E-72F21DC83015}"/>
                </a:ext>
              </a:extLst>
            </p:cNvPr>
            <p:cNvSpPr txBox="1"/>
            <p:nvPr/>
          </p:nvSpPr>
          <p:spPr>
            <a:xfrm>
              <a:off x="861992" y="1810178"/>
              <a:ext cx="377484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privacy management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BB6CB0-28A9-7D35-34A2-61E43ECD5F1C}"/>
                </a:ext>
              </a:extLst>
            </p:cNvPr>
            <p:cNvGrpSpPr/>
            <p:nvPr/>
          </p:nvGrpSpPr>
          <p:grpSpPr>
            <a:xfrm>
              <a:off x="380565" y="1841848"/>
              <a:ext cx="394536" cy="345838"/>
              <a:chOff x="403305" y="1873031"/>
              <a:chExt cx="394536" cy="345838"/>
            </a:xfrm>
          </p:grpSpPr>
          <p:pic>
            <p:nvPicPr>
              <p:cNvPr id="23" name="Graphic 22" descr="Lock with solid fill">
                <a:extLst>
                  <a:ext uri="{FF2B5EF4-FFF2-40B4-BE49-F238E27FC236}">
                    <a16:creationId xmlns:a16="http://schemas.microsoft.com/office/drawing/2014/main" id="{6805CE98-C99D-40DD-ECB2-B5EDE5026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3305" y="1873031"/>
                <a:ext cx="394536" cy="345838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DAF8D45-AFB1-129B-A413-3E85CDF00ABF}"/>
                  </a:ext>
                </a:extLst>
              </p:cNvPr>
              <p:cNvSpPr/>
              <p:nvPr/>
            </p:nvSpPr>
            <p:spPr>
              <a:xfrm>
                <a:off x="533060" y="2071429"/>
                <a:ext cx="137433" cy="74964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D49E25B-96E3-C575-2FB3-E3774EDB4EE8}"/>
              </a:ext>
            </a:extLst>
          </p:cNvPr>
          <p:cNvGrpSpPr/>
          <p:nvPr/>
        </p:nvGrpSpPr>
        <p:grpSpPr>
          <a:xfrm>
            <a:off x="543815" y="3022662"/>
            <a:ext cx="5447383" cy="584775"/>
            <a:chOff x="407861" y="2266996"/>
            <a:chExt cx="4085537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76DC7C-B421-2ACA-7120-FECC0A97DEE1}"/>
                </a:ext>
              </a:extLst>
            </p:cNvPr>
            <p:cNvSpPr txBox="1"/>
            <p:nvPr/>
          </p:nvSpPr>
          <p:spPr>
            <a:xfrm>
              <a:off x="861992" y="2266996"/>
              <a:ext cx="3631406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Sharing via the web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26" name="Graphic 25" descr="Share with solid fill">
              <a:extLst>
                <a:ext uri="{FF2B5EF4-FFF2-40B4-BE49-F238E27FC236}">
                  <a16:creationId xmlns:a16="http://schemas.microsoft.com/office/drawing/2014/main" id="{ABA2B621-2EF1-F897-74E9-36B58E5EA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7861" y="2300561"/>
              <a:ext cx="394536" cy="394536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90D4262-845C-74CA-EBA2-90B60945D8D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9382" b="17851"/>
          <a:stretch/>
        </p:blipFill>
        <p:spPr>
          <a:xfrm>
            <a:off x="9455135" y="0"/>
            <a:ext cx="2659109" cy="2487107"/>
          </a:xfrm>
          <a:prstGeom prst="rect">
            <a:avLst/>
          </a:prstGeom>
        </p:spPr>
      </p:pic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C064524E-0467-95FC-436F-3477E833DC2B}"/>
              </a:ext>
            </a:extLst>
          </p:cNvPr>
          <p:cNvSpPr/>
          <p:nvPr/>
        </p:nvSpPr>
        <p:spPr>
          <a:xfrm>
            <a:off x="8445150" y="2926402"/>
            <a:ext cx="2659109" cy="2642236"/>
          </a:xfrm>
          <a:prstGeom prst="bentUpArrow">
            <a:avLst>
              <a:gd name="adj1" fmla="val 4321"/>
              <a:gd name="adj2" fmla="val 8837"/>
              <a:gd name="adj3" fmla="val 15935"/>
            </a:avLst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8" name="Graphic 47" descr="Star with solid fill">
            <a:extLst>
              <a:ext uri="{FF2B5EF4-FFF2-40B4-BE49-F238E27FC236}">
                <a16:creationId xmlns:a16="http://schemas.microsoft.com/office/drawing/2014/main" id="{B88F3C6A-7FDD-B2B6-98E6-8E439CF94D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75572" y="4595796"/>
            <a:ext cx="619560" cy="6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27a24c40e_2_43"/>
          <p:cNvSpPr txBox="1"/>
          <p:nvPr/>
        </p:nvSpPr>
        <p:spPr>
          <a:xfrm>
            <a:off x="3634950" y="2236500"/>
            <a:ext cx="4922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Questions?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enguin with a stethoscope and a dna strand&#10;&#10;Description automatically generated">
            <a:extLst>
              <a:ext uri="{FF2B5EF4-FFF2-40B4-BE49-F238E27FC236}">
                <a16:creationId xmlns:a16="http://schemas.microsoft.com/office/drawing/2014/main" id="{F26F278E-248E-2786-DC52-73316226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406" y="3637768"/>
            <a:ext cx="2698394" cy="26983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1" y="1"/>
            <a:ext cx="249187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Sources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0" y="779701"/>
            <a:ext cx="6888480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93DEE9-93E9-A4FB-22DD-E811561CE1AD}"/>
              </a:ext>
            </a:extLst>
          </p:cNvPr>
          <p:cNvSpPr txBox="1"/>
          <p:nvPr/>
        </p:nvSpPr>
        <p:spPr>
          <a:xfrm>
            <a:off x="0" y="1138214"/>
            <a:ext cx="12046859" cy="435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Font typeface="+mj-lt"/>
              <a:buAutoNum type="arabicPeriod"/>
            </a:pP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https://bio4.us/</a:t>
            </a: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biotrends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human_genome_height.html</a:t>
            </a:r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792" indent="-304792">
              <a:buFont typeface="+mj-lt"/>
              <a:buAutoNum type="arabicPeriod"/>
            </a:pP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Tse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 et al. Genotype‐guided warfarin dosing vs. conventional dosing strategies: a systematic review and meta‐analysis of randomized controlled trials. 2018. 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https://doi.org/10.1111%2Fbcp.13621</a:t>
            </a:r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792" indent="-304792">
              <a:buFont typeface="+mj-lt"/>
              <a:buAutoNum type="arabicPeriod"/>
            </a:pP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Wetterstrand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KA. DNA Sequencing Costs: Data from the NHGRI Genome Sequencing Program (GSP) www.genome.gov/sequencingcostsdata. Accessed 12/04/24.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https://www.ultimagenomics.com/publications-and-resources?filter=Literature</a:t>
            </a:r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792" indent="-304792">
              <a:buFont typeface="+mj-lt"/>
              <a:buAutoNum type="arabicPeriod"/>
            </a:pP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van der Horst E, et al. Bridging Clinical and Genomic Knowledge: An Extension of the SPHN RDF Schema for Seamless Integration and </a:t>
            </a: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FAIRification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Omics Data. 2023. https://doi.org/10.20944/preprints202312.0373.v1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Dolin RH, et al. vcf2fhir: a utility to convert VCF files into HL7 FHIR format for genomics-EHR integration. 2021 Mar. </a:t>
            </a: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10.1186/s12859-021-04039-1.</a:t>
            </a:r>
          </a:p>
          <a:p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558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/>
          <p:nvPr/>
        </p:nvSpPr>
        <p:spPr>
          <a:xfrm>
            <a:off x="70485" y="66676"/>
            <a:ext cx="288226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179485" y="879194"/>
            <a:ext cx="11325300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Slide 6 (Sequencing Storage):</a:t>
            </a: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Cock, P. J. A., Fields, C. J.,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Goto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N., Heuer, M. L. &amp; Rice, P. M. The Sanger FASTQ file format for sequences with quality scores, and the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Solexa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/Illumina FASTQ variants.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Nucleic Acids Res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38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1767–1771 (2010).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Li, H.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et al.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The Sequence Alignment/Map format and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SAMtools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25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2078–2079 (2009).</a:t>
            </a:r>
            <a:endParaRPr lang="en-US" sz="2200" i="0" u="none" strike="noStrike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Bonfield, J. K. CRAM 3.1: advances in the CRAM file format.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38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1497–1503 (2022).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Danecek, P.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et al.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The variant call format and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VCFtools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27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2156–2158 (2011).</a:t>
            </a:r>
            <a:endParaRPr sz="2200" i="0" u="none" strike="noStrike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7323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278672" y="4648171"/>
            <a:ext cx="11634651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PErsoNal</a:t>
            </a:r>
            <a:r>
              <a:rPr lang="en-US" sz="360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b="1" i="0" u="sng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Genome</a:t>
            </a:r>
            <a:r>
              <a:rPr lang="en-US" sz="3600" i="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i="0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QUery</a:t>
            </a:r>
            <a:r>
              <a:rPr lang="en-US" sz="3600" b="1" i="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IN healthcare and clinical practice </a:t>
            </a:r>
            <a:endParaRPr sz="3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486884" y="2776537"/>
            <a:ext cx="5218228" cy="130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sz="5600" b="0" i="0" u="none" strike="noStrike" cap="none" dirty="0">
                <a:latin typeface="Yu Gothic Light" panose="020B0300000000000000" pitchFamily="34" charset="-128"/>
                <a:ea typeface="Yu Gothic Light" panose="020B0300000000000000" pitchFamily="34" charset="-128"/>
                <a:cs typeface="Candara"/>
                <a:sym typeface="Candara"/>
              </a:rPr>
              <a:t>PENGQUIN</a:t>
            </a:r>
            <a:endParaRPr sz="5600" b="0" i="0" u="none" strike="noStrike" cap="none" dirty="0">
              <a:latin typeface="Yu Gothic Light" panose="020B0300000000000000" pitchFamily="34" charset="-128"/>
              <a:ea typeface="Yu Gothic Light" panose="020B0300000000000000" pitchFamily="34" charset="-128"/>
              <a:cs typeface="Candara"/>
              <a:sym typeface="Candara"/>
            </a:endParaRPr>
          </a:p>
        </p:txBody>
      </p:sp>
      <p:pic>
        <p:nvPicPr>
          <p:cNvPr id="3" name="Picture 2" descr="A penguin with a stethoscope and dna&#10;&#10;Description automatically generated">
            <a:extLst>
              <a:ext uri="{FF2B5EF4-FFF2-40B4-BE49-F238E27FC236}">
                <a16:creationId xmlns:a16="http://schemas.microsoft.com/office/drawing/2014/main" id="{85A49EC8-F5B7-1FAD-45FB-09E93C3E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17" y="-74472"/>
            <a:ext cx="3599165" cy="35991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/>
        </p:nvSpPr>
        <p:spPr>
          <a:xfrm>
            <a:off x="70485" y="66675"/>
            <a:ext cx="5337538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>
                <a:latin typeface="Corbel"/>
                <a:ea typeface="Corbel"/>
                <a:cs typeface="Corbel"/>
                <a:sym typeface="Corbel"/>
              </a:rPr>
              <a:t>Ontology Definition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0" y="1381328"/>
            <a:ext cx="52259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Resource Description Format (RDF):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5637166" y="820677"/>
            <a:ext cx="12243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Subject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41" name="Google Shape;341;p32"/>
          <p:cNvCxnSpPr/>
          <p:nvPr/>
        </p:nvCxnSpPr>
        <p:spPr>
          <a:xfrm>
            <a:off x="6966042" y="1051489"/>
            <a:ext cx="363147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2" name="Google Shape;342;p32"/>
          <p:cNvSpPr txBox="1"/>
          <p:nvPr/>
        </p:nvSpPr>
        <p:spPr>
          <a:xfrm>
            <a:off x="8031548" y="581156"/>
            <a:ext cx="15004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Predicate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10702021" y="820677"/>
            <a:ext cx="10798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Object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5408024" y="1980050"/>
            <a:ext cx="14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Gene_A1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45" name="Google Shape;345;p32"/>
          <p:cNvCxnSpPr/>
          <p:nvPr/>
        </p:nvCxnSpPr>
        <p:spPr>
          <a:xfrm>
            <a:off x="6966042" y="2210852"/>
            <a:ext cx="363147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6" name="Google Shape;346;p32"/>
          <p:cNvSpPr txBox="1"/>
          <p:nvPr/>
        </p:nvSpPr>
        <p:spPr>
          <a:xfrm>
            <a:off x="8353115" y="1781852"/>
            <a:ext cx="967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Allele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10702021" y="1980040"/>
            <a:ext cx="7837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“C”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538299" y="4573044"/>
            <a:ext cx="33544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Defining an ontology: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9156" y="2816388"/>
            <a:ext cx="6573340" cy="397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/>
          <p:nvPr/>
        </p:nvSpPr>
        <p:spPr>
          <a:xfrm>
            <a:off x="70479" y="66675"/>
            <a:ext cx="10182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Industrial / Societal relevance</a:t>
            </a:r>
            <a:endParaRPr sz="140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 txBox="1"/>
          <p:nvPr/>
        </p:nvSpPr>
        <p:spPr>
          <a:xfrm>
            <a:off x="333374" y="1136575"/>
            <a:ext cx="11325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Societal: 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Consumer in control of their own data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Unintended consequences → disruptive in established data flows</a:t>
            </a:r>
          </a:p>
          <a:p>
            <a:pPr marL="1371600" lvl="2" indent="-3810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this is researched in We Are (among other things)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Ethical sharing of personal data for research purposes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VITO PhD of Cato Van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Schyndel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(Health Unit)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333374" y="3959575"/>
            <a:ext cx="113253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Industrial: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Personalized services based on data controlled by </a:t>
            </a:r>
            <a:r>
              <a:rPr lang="en-US" sz="24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users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At VITO, project “SAVE DATA”</a:t>
            </a:r>
          </a:p>
          <a:p>
            <a:pPr marL="1371600" lvl="2" indent="-3810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proof-of-concept with companies on solid-based commercial applications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71600" lvl="2" indent="-3810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Not explored yet for genome data specifically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70485" y="66676"/>
            <a:ext cx="5415915" cy="67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Storage</a:t>
            </a:r>
            <a:endParaRPr sz="40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616697"/>
            <a:ext cx="8661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The human genome	 	=	 ~3 billion base pairs</a:t>
            </a:r>
            <a:endParaRPr sz="26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0" y="1097023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3 billion letters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~700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Representative of a single strand of the whole human genome sequence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E.g. : …ATGCCGTAAACAGATGTCA …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TXT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87" name="Google Shape;187;p27" descr="20+ Free Gene Icon &amp; Dna Images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562" y="476382"/>
            <a:ext cx="1138518" cy="8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0" y="2535981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Raw 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~200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hole genome sequences typically have &gt;=30x coverage at each base position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. (i.e.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each base of the genome is represented in the sequence file a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&gt;=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30 times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)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FASTQ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0" y="5413896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genome variant file (list of mutations)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~125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Individual humans only exhibit ~0.1% variation comparatively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~3 million mutations).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ariant file records those differences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i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n one individual’s genome compared to the “normal” reference genome. </a:t>
            </a:r>
            <a:endParaRPr sz="2000" i="0" u="none" strike="noStrike" cap="none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88;p27">
            <a:extLst>
              <a:ext uri="{FF2B5EF4-FFF2-40B4-BE49-F238E27FC236}">
                <a16:creationId xmlns:a16="http://schemas.microsoft.com/office/drawing/2014/main" id="{C1F06AAD-D25C-5E4E-37FF-15B3B50EAE6C}"/>
              </a:ext>
            </a:extLst>
          </p:cNvPr>
          <p:cNvSpPr txBox="1"/>
          <p:nvPr/>
        </p:nvSpPr>
        <p:spPr>
          <a:xfrm>
            <a:off x="0" y="3974939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Aligned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100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gigabytes // ~15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Whole genome sequence is mapped to a reference human genome and can be stored in various formats. Recent advances have allowed for increased compression.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CRAM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877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29143" y="58022"/>
            <a:ext cx="1047861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KoHo" panose="00000500000000000000" pitchFamily="2" charset="-34"/>
                <a:ea typeface="Corbel"/>
                <a:cs typeface="KoHo" panose="00000500000000000000" pitchFamily="2" charset="-34"/>
                <a:sym typeface="Corbel"/>
              </a:rPr>
              <a:t>Personal Genome Sequence Data</a:t>
            </a:r>
            <a:endParaRPr sz="4800" i="0" u="none" strike="noStrike" cap="none" dirty="0">
              <a:latin typeface="KoHo" panose="00000500000000000000" pitchFamily="2" charset="-34"/>
              <a:ea typeface="Corbel"/>
              <a:cs typeface="KoHo" panose="00000500000000000000" pitchFamily="2" charset="-34"/>
              <a:sym typeface="Corbe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0520039" y="6663051"/>
            <a:ext cx="1601498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 err="1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Bergström</a:t>
            </a:r>
            <a:r>
              <a:rPr lang="en-US" sz="6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 et al. SCIENCE 20 Mar 2020.</a:t>
            </a:r>
            <a:endParaRPr dirty="0"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DBF350-CCFE-631A-65DC-2C3A2C9E22F4}"/>
              </a:ext>
            </a:extLst>
          </p:cNvPr>
          <p:cNvGrpSpPr/>
          <p:nvPr/>
        </p:nvGrpSpPr>
        <p:grpSpPr>
          <a:xfrm>
            <a:off x="9448049" y="1922049"/>
            <a:ext cx="2883596" cy="3017022"/>
            <a:chOff x="6182177" y="878856"/>
            <a:chExt cx="3140268" cy="3285574"/>
          </a:xfrm>
        </p:grpSpPr>
        <p:pic>
          <p:nvPicPr>
            <p:cNvPr id="3" name="Picture 4" descr="Belfry of Ghent - Wikipedia">
              <a:extLst>
                <a:ext uri="{FF2B5EF4-FFF2-40B4-BE49-F238E27FC236}">
                  <a16:creationId xmlns:a16="http://schemas.microsoft.com/office/drawing/2014/main" id="{D609A492-F87A-D6CE-9DB3-3324C6B7C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281" y="1322682"/>
              <a:ext cx="1674281" cy="284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65C167D-6A58-7FCC-BC8C-6F3732C6F8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418" y="1415725"/>
              <a:ext cx="0" cy="2748705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C86D50-78B0-ED5C-E0FB-14E18204A91A}"/>
                </a:ext>
              </a:extLst>
            </p:cNvPr>
            <p:cNvSpPr txBox="1"/>
            <p:nvPr/>
          </p:nvSpPr>
          <p:spPr>
            <a:xfrm>
              <a:off x="8060174" y="2098108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~91m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DD5D6-3146-CF5E-E083-A3BF260188DE}"/>
                </a:ext>
              </a:extLst>
            </p:cNvPr>
            <p:cNvSpPr txBox="1"/>
            <p:nvPr/>
          </p:nvSpPr>
          <p:spPr>
            <a:xfrm>
              <a:off x="6182177" y="878856"/>
              <a:ext cx="2176020" cy="502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Ghent Belfry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744137-4F6B-1703-A963-CD1CC80757BF}"/>
              </a:ext>
            </a:extLst>
          </p:cNvPr>
          <p:cNvGrpSpPr/>
          <p:nvPr/>
        </p:nvGrpSpPr>
        <p:grpSpPr>
          <a:xfrm>
            <a:off x="6204004" y="1536544"/>
            <a:ext cx="3519857" cy="4262026"/>
            <a:chOff x="2429770" y="465800"/>
            <a:chExt cx="3833170" cy="4641398"/>
          </a:xfrm>
        </p:grpSpPr>
        <p:pic>
          <p:nvPicPr>
            <p:cNvPr id="8" name="Picture 2" descr="Large Stack Of Papers On A White Background Stockfoto en meer beelden van  Stapel - Stapel, Papier, Document - iStock">
              <a:extLst>
                <a:ext uri="{FF2B5EF4-FFF2-40B4-BE49-F238E27FC236}">
                  <a16:creationId xmlns:a16="http://schemas.microsoft.com/office/drawing/2014/main" id="{0B6C892F-C9E8-AB65-01FB-8450076859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8350" r="22167" b="6714"/>
            <a:stretch/>
          </p:blipFill>
          <p:spPr bwMode="auto">
            <a:xfrm>
              <a:off x="3624093" y="465800"/>
              <a:ext cx="2471458" cy="38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8E2E9B-4108-2CAB-98D4-02B7FC476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5230" y="791716"/>
              <a:ext cx="40702" cy="3443352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961A41-B102-7E51-9CC5-59EDE045E3E0}"/>
                </a:ext>
              </a:extLst>
            </p:cNvPr>
            <p:cNvSpPr txBox="1"/>
            <p:nvPr/>
          </p:nvSpPr>
          <p:spPr>
            <a:xfrm>
              <a:off x="2429770" y="2784697"/>
              <a:ext cx="1262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~130m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2EA6DC-4A9A-81DF-C866-47668D714BE3}"/>
                </a:ext>
              </a:extLst>
            </p:cNvPr>
            <p:cNvSpPr txBox="1"/>
            <p:nvPr/>
          </p:nvSpPr>
          <p:spPr>
            <a:xfrm>
              <a:off x="3624093" y="4202232"/>
              <a:ext cx="2638847" cy="90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Printed </a:t>
              </a:r>
            </a:p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Human Genome</a:t>
              </a:r>
              <a:r>
                <a:rPr lang="en-US" sz="18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1 </a:t>
              </a:r>
            </a:p>
          </p:txBody>
        </p:sp>
        <p:pic>
          <p:nvPicPr>
            <p:cNvPr id="12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09651785-2706-4212-D69C-2571F809C23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3378367">
              <a:off x="3305229" y="1548367"/>
              <a:ext cx="3175519" cy="18797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5DB1F9-CEC9-3DC5-BB6D-2C9FA23B92A1}"/>
              </a:ext>
            </a:extLst>
          </p:cNvPr>
          <p:cNvSpPr txBox="1"/>
          <p:nvPr/>
        </p:nvSpPr>
        <p:spPr>
          <a:xfrm>
            <a:off x="41424" y="932101"/>
            <a:ext cx="386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is big...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71F68-642D-BBC1-1C8B-AA6B6268EC1E}"/>
              </a:ext>
            </a:extLst>
          </p:cNvPr>
          <p:cNvSpPr txBox="1"/>
          <p:nvPr/>
        </p:nvSpPr>
        <p:spPr>
          <a:xfrm>
            <a:off x="68224" y="1516248"/>
            <a:ext cx="599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~3.2 BILLION base pairs ----&gt; ~1 GB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8F607-01E2-6042-BC57-988E70E31AEA}"/>
              </a:ext>
            </a:extLst>
          </p:cNvPr>
          <p:cNvSpPr txBox="1"/>
          <p:nvPr/>
        </p:nvSpPr>
        <p:spPr>
          <a:xfrm>
            <a:off x="62596" y="1969751"/>
            <a:ext cx="599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Sequencing output file ----&gt; ~200 GB</a:t>
            </a:r>
          </a:p>
        </p:txBody>
      </p:sp>
      <p:sp>
        <p:nvSpPr>
          <p:cNvPr id="19" name="Google Shape;189;p27">
            <a:extLst>
              <a:ext uri="{FF2B5EF4-FFF2-40B4-BE49-F238E27FC236}">
                <a16:creationId xmlns:a16="http://schemas.microsoft.com/office/drawing/2014/main" id="{F72BDF1A-F6DA-0D1F-B761-BCD18F905E94}"/>
              </a:ext>
            </a:extLst>
          </p:cNvPr>
          <p:cNvSpPr txBox="1"/>
          <p:nvPr/>
        </p:nvSpPr>
        <p:spPr>
          <a:xfrm>
            <a:off x="20356" y="2868718"/>
            <a:ext cx="64900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5450" indent="-285750">
              <a:buSzPct val="75000"/>
              <a:buFont typeface="Wingdings" pitchFamily="2" charset="2"/>
              <a:buChar char="Ø"/>
            </a:pPr>
            <a:r>
              <a:rPr lang="en-US" sz="18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Individual humans exhibit ~3 million mutations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  <a:p>
            <a:pPr marL="425450" indent="-285750">
              <a:buSzPct val="7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</a:t>
            </a:r>
            <a:r>
              <a:rPr lang="en-US" sz="18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CF file </a:t>
            </a:r>
            <a:r>
              <a:rPr lang="en-US" sz="1800" b="1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records only those differences</a:t>
            </a:r>
            <a:endParaRPr sz="1800" i="0" u="none" strike="noStrike" cap="none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1414A-7F18-A2D8-9CA7-EFDB6F0C6885}"/>
              </a:ext>
            </a:extLst>
          </p:cNvPr>
          <p:cNvSpPr txBox="1"/>
          <p:nvPr/>
        </p:nvSpPr>
        <p:spPr>
          <a:xfrm>
            <a:off x="81933" y="2462808"/>
            <a:ext cx="6290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Variant </a:t>
            </a:r>
            <a:r>
              <a:rPr lang="en-US" sz="2400" i="1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Call </a:t>
            </a:r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Format (VCF) </a:t>
            </a:r>
            <a:r>
              <a:rPr lang="en-US" sz="24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file </a:t>
            </a: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----&gt; ~200 MB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F81D2-2E6C-A454-6E3E-B2D514D77A19}"/>
              </a:ext>
            </a:extLst>
          </p:cNvPr>
          <p:cNvSpPr txBox="1"/>
          <p:nvPr/>
        </p:nvSpPr>
        <p:spPr>
          <a:xfrm>
            <a:off x="308179" y="4069268"/>
            <a:ext cx="293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Other considerations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4A9B-A31A-CA67-A5E4-A76704BB91AE}"/>
              </a:ext>
            </a:extLst>
          </p:cNvPr>
          <p:cNvGrpSpPr/>
          <p:nvPr/>
        </p:nvGrpSpPr>
        <p:grpSpPr>
          <a:xfrm>
            <a:off x="429757" y="4568986"/>
            <a:ext cx="1899013" cy="461665"/>
            <a:chOff x="227738" y="3361412"/>
            <a:chExt cx="1899013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FC8EA6-5AE6-2375-E616-22BD79268B1C}"/>
                </a:ext>
              </a:extLst>
            </p:cNvPr>
            <p:cNvSpPr txBox="1"/>
            <p:nvPr/>
          </p:nvSpPr>
          <p:spPr>
            <a:xfrm>
              <a:off x="627159" y="3361412"/>
              <a:ext cx="1499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Storage</a:t>
              </a:r>
            </a:p>
          </p:txBody>
        </p:sp>
        <p:pic>
          <p:nvPicPr>
            <p:cNvPr id="24" name="Graphic 23" descr="Database outline">
              <a:extLst>
                <a:ext uri="{FF2B5EF4-FFF2-40B4-BE49-F238E27FC236}">
                  <a16:creationId xmlns:a16="http://schemas.microsoft.com/office/drawing/2014/main" id="{01D89C5A-1C74-38E2-6EC0-7D6A76128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738" y="3413009"/>
              <a:ext cx="358471" cy="358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C691FC-E573-E6AB-9044-0AD175056D22}"/>
              </a:ext>
            </a:extLst>
          </p:cNvPr>
          <p:cNvGrpSpPr/>
          <p:nvPr/>
        </p:nvGrpSpPr>
        <p:grpSpPr>
          <a:xfrm>
            <a:off x="404519" y="5088198"/>
            <a:ext cx="1748886" cy="461665"/>
            <a:chOff x="202500" y="3755230"/>
            <a:chExt cx="1748886" cy="461665"/>
          </a:xfrm>
        </p:grpSpPr>
        <p:pic>
          <p:nvPicPr>
            <p:cNvPr id="26" name="Graphic 25" descr="Lock with solid fill">
              <a:extLst>
                <a:ext uri="{FF2B5EF4-FFF2-40B4-BE49-F238E27FC236}">
                  <a16:creationId xmlns:a16="http://schemas.microsoft.com/office/drawing/2014/main" id="{0818BB23-09DD-5FEF-79B1-F6E1B3AB9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2500" y="3806827"/>
              <a:ext cx="408947" cy="35847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2AA91D-C4F3-7C83-4C33-50F4BB0B8797}"/>
                </a:ext>
              </a:extLst>
            </p:cNvPr>
            <p:cNvSpPr txBox="1"/>
            <p:nvPr/>
          </p:nvSpPr>
          <p:spPr>
            <a:xfrm>
              <a:off x="627159" y="3755230"/>
              <a:ext cx="132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Privacy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C20402-3EA3-340C-0AA9-068574666A81}"/>
              </a:ext>
            </a:extLst>
          </p:cNvPr>
          <p:cNvGrpSpPr/>
          <p:nvPr/>
        </p:nvGrpSpPr>
        <p:grpSpPr>
          <a:xfrm>
            <a:off x="447884" y="5607410"/>
            <a:ext cx="2337766" cy="461665"/>
            <a:chOff x="256498" y="4077242"/>
            <a:chExt cx="2337766" cy="461665"/>
          </a:xfrm>
        </p:grpSpPr>
        <p:pic>
          <p:nvPicPr>
            <p:cNvPr id="29" name="Picture 8" descr="Governance - Free architecture and city icons">
              <a:extLst>
                <a:ext uri="{FF2B5EF4-FFF2-40B4-BE49-F238E27FC236}">
                  <a16:creationId xmlns:a16="http://schemas.microsoft.com/office/drawing/2014/main" id="{C30E2CD0-E3B7-153D-AAF1-7BC1DF277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98" y="4146242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D70D58-C6C8-EAF1-F917-56EF8B05E770}"/>
                </a:ext>
              </a:extLst>
            </p:cNvPr>
            <p:cNvSpPr txBox="1"/>
            <p:nvPr/>
          </p:nvSpPr>
          <p:spPr>
            <a:xfrm>
              <a:off x="627159" y="407724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Governance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AEC07F-3432-AE81-2E5E-932B38E837B4}"/>
              </a:ext>
            </a:extLst>
          </p:cNvPr>
          <p:cNvGrpSpPr/>
          <p:nvPr/>
        </p:nvGrpSpPr>
        <p:grpSpPr>
          <a:xfrm>
            <a:off x="469150" y="6126623"/>
            <a:ext cx="2372922" cy="461665"/>
            <a:chOff x="121271" y="4617732"/>
            <a:chExt cx="2372922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779504-6739-E227-1A1E-96D35F963F69}"/>
                </a:ext>
              </a:extLst>
            </p:cNvPr>
            <p:cNvSpPr txBox="1"/>
            <p:nvPr/>
          </p:nvSpPr>
          <p:spPr>
            <a:xfrm>
              <a:off x="527088" y="461773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Formatting</a:t>
              </a:r>
            </a:p>
          </p:txBody>
        </p:sp>
        <p:pic>
          <p:nvPicPr>
            <p:cNvPr id="33" name="Picture 10" descr="Format clear text - User Interface &amp; Gesture Icons">
              <a:extLst>
                <a:ext uri="{FF2B5EF4-FFF2-40B4-BE49-F238E27FC236}">
                  <a16:creationId xmlns:a16="http://schemas.microsoft.com/office/drawing/2014/main" id="{5FED4DD3-FE4B-EABC-75EC-A0DFF41AE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71" y="4715510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C37F8A-8D9D-1A88-F790-481640696824}"/>
              </a:ext>
            </a:extLst>
          </p:cNvPr>
          <p:cNvCxnSpPr>
            <a:cxnSpLocks/>
          </p:cNvCxnSpPr>
          <p:nvPr/>
        </p:nvCxnSpPr>
        <p:spPr>
          <a:xfrm flipV="1">
            <a:off x="121921" y="743822"/>
            <a:ext cx="8765601" cy="9368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9" grpId="0" build="p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1" y="1"/>
            <a:ext cx="712417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in Health Care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651540" y="2125876"/>
            <a:ext cx="2973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1" y="748989"/>
            <a:ext cx="6810785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9181200" y="5791041"/>
            <a:ext cx="237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1694181" y="1188517"/>
            <a:ext cx="405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b="1" u="sng" dirty="0">
                <a:solidFill>
                  <a:srgbClr val="C00000"/>
                </a:solidFill>
                <a:latin typeface="KoHo" pitchFamily="2" charset="-34"/>
                <a:cs typeface="KoHo" pitchFamily="2" charset="-34"/>
              </a:rPr>
              <a:t>Institution-centric</a:t>
            </a:r>
            <a:endParaRPr lang="en-US" sz="3200" b="1" u="sng" dirty="0">
              <a:solidFill>
                <a:srgbClr val="C00000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493F389-C358-33B7-5156-907969B4A2CA}"/>
              </a:ext>
            </a:extLst>
          </p:cNvPr>
          <p:cNvGrpSpPr/>
          <p:nvPr/>
        </p:nvGrpSpPr>
        <p:grpSpPr>
          <a:xfrm>
            <a:off x="4291438" y="3276361"/>
            <a:ext cx="2973953" cy="2477579"/>
            <a:chOff x="4072240" y="2984827"/>
            <a:chExt cx="2230465" cy="185818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E06B0AE-D885-F294-244C-7D42900932CF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11" name="Graphic 110" descr="Share with solid fill">
              <a:extLst>
                <a:ext uri="{FF2B5EF4-FFF2-40B4-BE49-F238E27FC236}">
                  <a16:creationId xmlns:a16="http://schemas.microsoft.com/office/drawing/2014/main" id="{774F81E9-796C-70C3-1906-B6002548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113" name="Graphic 112" descr="Upload with solid fill">
              <a:extLst>
                <a:ext uri="{FF2B5EF4-FFF2-40B4-BE49-F238E27FC236}">
                  <a16:creationId xmlns:a16="http://schemas.microsoft.com/office/drawing/2014/main" id="{35F2A396-18EF-D4FB-449B-1B4BD14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115" name="Graphic 114" descr="Magnifying glass with solid fill">
              <a:extLst>
                <a:ext uri="{FF2B5EF4-FFF2-40B4-BE49-F238E27FC236}">
                  <a16:creationId xmlns:a16="http://schemas.microsoft.com/office/drawing/2014/main" id="{B8DD89E6-80F0-9B70-8811-409575B8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117" name="Graphic 116" descr="Lock with solid fill">
              <a:extLst>
                <a:ext uri="{FF2B5EF4-FFF2-40B4-BE49-F238E27FC236}">
                  <a16:creationId xmlns:a16="http://schemas.microsoft.com/office/drawing/2014/main" id="{882A84FB-BBA3-39D0-6897-7A6C9338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7206411-818F-39A8-CBD5-D638F401DC2A}"/>
              </a:ext>
            </a:extLst>
          </p:cNvPr>
          <p:cNvSpPr txBox="1"/>
          <p:nvPr/>
        </p:nvSpPr>
        <p:spPr>
          <a:xfrm>
            <a:off x="4380516" y="2160289"/>
            <a:ext cx="27575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E4E4592-D81F-B71F-A61C-25F239949E4F}"/>
              </a:ext>
            </a:extLst>
          </p:cNvPr>
          <p:cNvGrpSpPr/>
          <p:nvPr/>
        </p:nvGrpSpPr>
        <p:grpSpPr>
          <a:xfrm>
            <a:off x="8868057" y="3106750"/>
            <a:ext cx="2973953" cy="2684292"/>
            <a:chOff x="4149141" y="784784"/>
            <a:chExt cx="2230465" cy="201321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3456A8C-5B03-1AA3-3E67-10CEE982AB67}"/>
                </a:ext>
              </a:extLst>
            </p:cNvPr>
            <p:cNvGrpSpPr/>
            <p:nvPr/>
          </p:nvGrpSpPr>
          <p:grpSpPr>
            <a:xfrm>
              <a:off x="4249956" y="897856"/>
              <a:ext cx="2057909" cy="1877899"/>
              <a:chOff x="4155705" y="824447"/>
              <a:chExt cx="2057909" cy="1877899"/>
            </a:xfrm>
          </p:grpSpPr>
          <p:pic>
            <p:nvPicPr>
              <p:cNvPr id="69" name="Graphic 489" descr="Sling outline">
                <a:extLst>
                  <a:ext uri="{FF2B5EF4-FFF2-40B4-BE49-F238E27FC236}">
                    <a16:creationId xmlns:a16="http://schemas.microsoft.com/office/drawing/2014/main" id="{A51A2DE0-CA09-A47C-A79D-6DB01DDC2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55705" y="863544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4" name="Graphic 251" descr="Scientist female outline">
                <a:extLst>
                  <a:ext uri="{FF2B5EF4-FFF2-40B4-BE49-F238E27FC236}">
                    <a16:creationId xmlns:a16="http://schemas.microsoft.com/office/drawing/2014/main" id="{DB9B460D-394A-4ED3-C559-8A7C65409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89505" y="1712037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06E5B0B-F8D4-E98C-7A5D-A5709B43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3305" y="824447"/>
                <a:ext cx="990309" cy="990309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CD10BA7-8D5C-AF3A-A86D-F4885113B3B1}"/>
                </a:ext>
              </a:extLst>
            </p:cNvPr>
            <p:cNvSpPr/>
            <p:nvPr/>
          </p:nvSpPr>
          <p:spPr>
            <a:xfrm>
              <a:off x="4149141" y="784784"/>
              <a:ext cx="2230465" cy="201321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E44138B-1652-46F6-853C-EA700B6C4F2A}"/>
              </a:ext>
            </a:extLst>
          </p:cNvPr>
          <p:cNvGrpSpPr/>
          <p:nvPr/>
        </p:nvGrpSpPr>
        <p:grpSpPr>
          <a:xfrm>
            <a:off x="341860" y="2685402"/>
            <a:ext cx="3701117" cy="3075220"/>
            <a:chOff x="29718" y="1331932"/>
            <a:chExt cx="2775838" cy="230641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D54D96-FAD4-79E1-1696-EC6BB226A171}"/>
                </a:ext>
              </a:extLst>
            </p:cNvPr>
            <p:cNvSpPr txBox="1"/>
            <p:nvPr/>
          </p:nvSpPr>
          <p:spPr>
            <a:xfrm>
              <a:off x="29718" y="3151740"/>
              <a:ext cx="1049368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Cloud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08A411-8368-BEBC-E669-9DF7362FD98D}"/>
                </a:ext>
              </a:extLst>
            </p:cNvPr>
            <p:cNvSpPr txBox="1"/>
            <p:nvPr/>
          </p:nvSpPr>
          <p:spPr>
            <a:xfrm>
              <a:off x="1572424" y="3151740"/>
              <a:ext cx="123313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On-site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F6607FD-3638-340E-F215-A3FE2EA9B72F}"/>
                </a:ext>
              </a:extLst>
            </p:cNvPr>
            <p:cNvGrpSpPr/>
            <p:nvPr/>
          </p:nvGrpSpPr>
          <p:grpSpPr>
            <a:xfrm>
              <a:off x="29718" y="1331932"/>
              <a:ext cx="2763884" cy="2306415"/>
              <a:chOff x="29718" y="1331932"/>
              <a:chExt cx="2763884" cy="2306415"/>
            </a:xfrm>
          </p:grpSpPr>
          <p:pic>
            <p:nvPicPr>
              <p:cNvPr id="67" name="Graphic 485" descr="Hospital with solid fill">
                <a:extLst>
                  <a:ext uri="{FF2B5EF4-FFF2-40B4-BE49-F238E27FC236}">
                    <a16:creationId xmlns:a16="http://schemas.microsoft.com/office/drawing/2014/main" id="{456BD2E8-7B18-8700-EE85-2AF0737F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46916" y="1363482"/>
                <a:ext cx="1049367" cy="1049367"/>
              </a:xfrm>
              <a:prstGeom prst="rect">
                <a:avLst/>
              </a:prstGeom>
            </p:spPr>
          </p:pic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DF062B8-2955-DBE0-4ECF-6ED40F1BA057}"/>
                  </a:ext>
                </a:extLst>
              </p:cNvPr>
              <p:cNvGrpSpPr/>
              <p:nvPr/>
            </p:nvGrpSpPr>
            <p:grpSpPr>
              <a:xfrm>
                <a:off x="91440" y="2277440"/>
                <a:ext cx="2592767" cy="991445"/>
                <a:chOff x="91440" y="2277440"/>
                <a:chExt cx="2592767" cy="991445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B6EF0EDD-5D67-3A01-7F63-F17AD0D48DB9}"/>
                    </a:ext>
                  </a:extLst>
                </p:cNvPr>
                <p:cNvGrpSpPr/>
                <p:nvPr/>
              </p:nvGrpSpPr>
              <p:grpSpPr>
                <a:xfrm>
                  <a:off x="91440" y="2415552"/>
                  <a:ext cx="1643142" cy="720407"/>
                  <a:chOff x="152752" y="2395436"/>
                  <a:chExt cx="1643142" cy="720407"/>
                </a:xfrm>
              </p:grpSpPr>
              <p:grpSp>
                <p:nvGrpSpPr>
                  <p:cNvPr id="97" name="Google Shape;177;p26">
                    <a:extLst>
                      <a:ext uri="{FF2B5EF4-FFF2-40B4-BE49-F238E27FC236}">
                        <a16:creationId xmlns:a16="http://schemas.microsoft.com/office/drawing/2014/main" id="{1C75EA2E-AA2D-033C-C919-52EBA0EDE7C3}"/>
                      </a:ext>
                    </a:extLst>
                  </p:cNvPr>
                  <p:cNvGrpSpPr/>
                  <p:nvPr/>
                </p:nvGrpSpPr>
                <p:grpSpPr>
                  <a:xfrm>
                    <a:off x="152752" y="2395436"/>
                    <a:ext cx="900509" cy="720407"/>
                    <a:chOff x="1710838" y="3359778"/>
                    <a:chExt cx="1255835" cy="1004668"/>
                  </a:xfrm>
                </p:grpSpPr>
                <p:pic>
                  <p:nvPicPr>
                    <p:cNvPr id="98" name="Google Shape;178;p26">
                      <a:extLst>
                        <a:ext uri="{FF2B5EF4-FFF2-40B4-BE49-F238E27FC236}">
                          <a16:creationId xmlns:a16="http://schemas.microsoft.com/office/drawing/2014/main" id="{10480E72-FD38-7057-7C7F-D71EA943280A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8">
                      <a:alphaModFix/>
                    </a:blip>
                    <a:srcRect/>
                    <a:stretch/>
                  </p:blipFill>
                  <p:spPr>
                    <a:xfrm>
                      <a:off x="1710838" y="3359778"/>
                      <a:ext cx="1255835" cy="10046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9" name="Google Shape;179;p26" descr="20+ Free Gene Icon &amp; Dna Images - Pixabay">
                      <a:extLst>
                        <a:ext uri="{FF2B5EF4-FFF2-40B4-BE49-F238E27FC236}">
                          <a16:creationId xmlns:a16="http://schemas.microsoft.com/office/drawing/2014/main" id="{5270CB56-4148-B9D7-8215-668258035E51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2005753" y="3748168"/>
                      <a:ext cx="666004" cy="488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5BF7D04-F08A-A641-A61E-FE6627D16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270" y="2606704"/>
                    <a:ext cx="690624" cy="4385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" sz="3200" dirty="0">
                        <a:solidFill>
                          <a:srgbClr val="161616"/>
                        </a:solidFill>
                        <a:latin typeface="KoHo" pitchFamily="2" charset="-34"/>
                        <a:cs typeface="KoHo" pitchFamily="2" charset="-34"/>
                      </a:rPr>
                      <a:t>&amp;</a:t>
                    </a:r>
                    <a:endParaRPr lang="en-US" sz="32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656CE0E-A11A-9F05-AB50-FE0A1D0F00F4}"/>
                    </a:ext>
                  </a:extLst>
                </p:cNvPr>
                <p:cNvGrpSpPr/>
                <p:nvPr/>
              </p:nvGrpSpPr>
              <p:grpSpPr>
                <a:xfrm>
                  <a:off x="1736469" y="2277440"/>
                  <a:ext cx="947738" cy="991445"/>
                  <a:chOff x="3608220" y="2054449"/>
                  <a:chExt cx="947738" cy="991445"/>
                </a:xfrm>
              </p:grpSpPr>
              <p:pic>
                <p:nvPicPr>
                  <p:cNvPr id="103" name="Graphic 102" descr="Database outline">
                    <a:extLst>
                      <a:ext uri="{FF2B5EF4-FFF2-40B4-BE49-F238E27FC236}">
                        <a16:creationId xmlns:a16="http://schemas.microsoft.com/office/drawing/2014/main" id="{EA67CCBA-4CD1-B191-AFF5-61DAF49D51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1F052DAF-B242-2228-9D3E-C27E68E607F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A39737D-7EF7-4E8F-7C14-304DAAB86FBF}"/>
                      </a:ext>
                    </a:extLst>
                  </p:cNvPr>
                  <p:cNvGrpSpPr/>
                  <p:nvPr/>
                </p:nvGrpSpPr>
                <p:grpSpPr>
                  <a:xfrm>
                    <a:off x="4049378" y="2054449"/>
                    <a:ext cx="506580" cy="444052"/>
                    <a:chOff x="4722996" y="2176725"/>
                    <a:chExt cx="506580" cy="444052"/>
                  </a:xfrm>
                </p:grpSpPr>
                <p:pic>
                  <p:nvPicPr>
                    <p:cNvPr id="106" name="Graphic 105" descr="Lock with solid fill">
                      <a:extLst>
                        <a:ext uri="{FF2B5EF4-FFF2-40B4-BE49-F238E27FC236}">
                          <a16:creationId xmlns:a16="http://schemas.microsoft.com/office/drawing/2014/main" id="{9731A31C-2D56-F7F9-3A1D-B83064284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2996" y="2176725"/>
                      <a:ext cx="506580" cy="4440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AEDBD9BF-D2AD-803E-FCE1-7D68F11D3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4821" y="2438400"/>
                      <a:ext cx="176463" cy="96253"/>
                    </a:xfrm>
                    <a:prstGeom prst="rect">
                      <a:avLst/>
                    </a:prstGeom>
                    <a:solidFill>
                      <a:schemeClr val="bg1">
                        <a:lumMod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/>
                    </a:p>
                  </p:txBody>
                </p:sp>
              </p:grpSp>
            </p:grp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891A7E7-4C56-F03B-52A6-495FE5606546}"/>
                  </a:ext>
                </a:extLst>
              </p:cNvPr>
              <p:cNvSpPr/>
              <p:nvPr/>
            </p:nvSpPr>
            <p:spPr>
              <a:xfrm>
                <a:off x="29718" y="1331932"/>
                <a:ext cx="2763884" cy="230641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33" name="Arc 132">
            <a:extLst>
              <a:ext uri="{FF2B5EF4-FFF2-40B4-BE49-F238E27FC236}">
                <a16:creationId xmlns:a16="http://schemas.microsoft.com/office/drawing/2014/main" id="{7455D4F8-DF4A-16EF-F009-8FA5EC6AB0C8}"/>
              </a:ext>
            </a:extLst>
          </p:cNvPr>
          <p:cNvSpPr/>
          <p:nvPr/>
        </p:nvSpPr>
        <p:spPr>
          <a:xfrm rot="5400000">
            <a:off x="3249330" y="4493626"/>
            <a:ext cx="1837383" cy="1784588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3CF5FA-EBFE-59C4-5A5A-DB59E9A04C8E}"/>
              </a:ext>
            </a:extLst>
          </p:cNvPr>
          <p:cNvSpPr/>
          <p:nvPr/>
        </p:nvSpPr>
        <p:spPr>
          <a:xfrm>
            <a:off x="121921" y="2003336"/>
            <a:ext cx="7504255" cy="4516125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0E3EF6-95C2-45E2-0B45-BFAB3F1CAAE4}"/>
              </a:ext>
            </a:extLst>
          </p:cNvPr>
          <p:cNvGrpSpPr/>
          <p:nvPr/>
        </p:nvGrpSpPr>
        <p:grpSpPr>
          <a:xfrm>
            <a:off x="7237609" y="2023183"/>
            <a:ext cx="1784588" cy="2412172"/>
            <a:chOff x="5428206" y="1517387"/>
            <a:chExt cx="1338441" cy="1809129"/>
          </a:xfrm>
        </p:grpSpPr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FB28ABB5-9CF4-E064-57D5-4682ABCCA7FE}"/>
                </a:ext>
              </a:extLst>
            </p:cNvPr>
            <p:cNvSpPr/>
            <p:nvPr/>
          </p:nvSpPr>
          <p:spPr>
            <a:xfrm rot="16034984">
              <a:off x="5408408" y="1968277"/>
              <a:ext cx="1378037" cy="1338441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C3E170-8132-1F27-1A35-C5882EA78C07}"/>
                </a:ext>
              </a:extLst>
            </p:cNvPr>
            <p:cNvSpPr txBox="1"/>
            <p:nvPr/>
          </p:nvSpPr>
          <p:spPr>
            <a:xfrm>
              <a:off x="5877456" y="1517387"/>
              <a:ext cx="40301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?</a:t>
              </a:r>
              <a:endParaRPr lang="en-US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26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3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D457BA-1BCB-8F72-E235-CE5A861E8699}"/>
              </a:ext>
            </a:extLst>
          </p:cNvPr>
          <p:cNvGrpSpPr/>
          <p:nvPr/>
        </p:nvGrpSpPr>
        <p:grpSpPr>
          <a:xfrm>
            <a:off x="6096001" y="1808324"/>
            <a:ext cx="6110313" cy="2439247"/>
            <a:chOff x="272729" y="766200"/>
            <a:chExt cx="5478514" cy="2169793"/>
          </a:xfrm>
        </p:grpSpPr>
        <p:pic>
          <p:nvPicPr>
            <p:cNvPr id="68" name="Google Shape;6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970" y="766200"/>
              <a:ext cx="5407273" cy="202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A4C9A7-10B6-DCEC-2733-59B948B68064}"/>
                </a:ext>
              </a:extLst>
            </p:cNvPr>
            <p:cNvSpPr txBox="1"/>
            <p:nvPr/>
          </p:nvSpPr>
          <p:spPr>
            <a:xfrm>
              <a:off x="272729" y="2744348"/>
              <a:ext cx="1718123" cy="19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161616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10.31887/DCNS.2016.18.3/</a:t>
              </a:r>
              <a:r>
                <a:rPr lang="en-US" sz="800" dirty="0" err="1">
                  <a:solidFill>
                    <a:srgbClr val="161616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jkrier</a:t>
              </a:r>
              <a:endParaRPr lang="en-US" sz="800" dirty="0">
                <a:solidFill>
                  <a:srgbClr val="161616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1762620" y="28149"/>
            <a:ext cx="866676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Sequencing in Health Care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8EF77C-0BB8-13B8-E706-B18C5DBAF670}"/>
              </a:ext>
            </a:extLst>
          </p:cNvPr>
          <p:cNvCxnSpPr>
            <a:cxnSpLocks/>
          </p:cNvCxnSpPr>
          <p:nvPr/>
        </p:nvCxnSpPr>
        <p:spPr>
          <a:xfrm>
            <a:off x="6096000" y="986611"/>
            <a:ext cx="0" cy="548734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280554" y="949663"/>
            <a:ext cx="5569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Sequence Generation Costs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84242-D9DB-8850-8A62-E034006F7C58}"/>
              </a:ext>
            </a:extLst>
          </p:cNvPr>
          <p:cNvSpPr txBox="1"/>
          <p:nvPr/>
        </p:nvSpPr>
        <p:spPr>
          <a:xfrm>
            <a:off x="8200934" y="949663"/>
            <a:ext cx="2311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Use-cases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694944" y="796681"/>
            <a:ext cx="10460736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435DF4-C94F-8133-9EB0-94A34F4263A5}"/>
              </a:ext>
            </a:extLst>
          </p:cNvPr>
          <p:cNvGrpSpPr/>
          <p:nvPr/>
        </p:nvGrpSpPr>
        <p:grpSpPr>
          <a:xfrm>
            <a:off x="1" y="1668728"/>
            <a:ext cx="6105865" cy="3489766"/>
            <a:chOff x="-55105" y="1285657"/>
            <a:chExt cx="4579399" cy="2617325"/>
          </a:xfrm>
        </p:grpSpPr>
        <p:pic>
          <p:nvPicPr>
            <p:cNvPr id="1026" name="Picture 2" descr="Graph: Sequencing Cost Per Genome">
              <a:extLst>
                <a:ext uri="{FF2B5EF4-FFF2-40B4-BE49-F238E27FC236}">
                  <a16:creationId xmlns:a16="http://schemas.microsoft.com/office/drawing/2014/main" id="{D1BB801B-2D77-AE35-B058-96D138AE9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91" y="1285657"/>
              <a:ext cx="4460755" cy="2510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1AD2A9-B5BC-62EA-7087-57DEBD7EA3CD}"/>
                </a:ext>
              </a:extLst>
            </p:cNvPr>
            <p:cNvSpPr txBox="1"/>
            <p:nvPr/>
          </p:nvSpPr>
          <p:spPr>
            <a:xfrm>
              <a:off x="-55105" y="3741399"/>
              <a:ext cx="4579399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rgbClr val="161616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Wetterstrand</a:t>
              </a:r>
              <a:r>
                <a:rPr lang="en-US" sz="800" dirty="0">
                  <a:solidFill>
                    <a:srgbClr val="161616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 KA. Accessed 12/04/24.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E589768-3781-D1DF-FF51-9EBDF60E1E8D}"/>
              </a:ext>
            </a:extLst>
          </p:cNvPr>
          <p:cNvSpPr txBox="1"/>
          <p:nvPr/>
        </p:nvSpPr>
        <p:spPr>
          <a:xfrm>
            <a:off x="0" y="5260044"/>
            <a:ext cx="614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Currently getting close to $100 per genome</a:t>
            </a:r>
            <a:r>
              <a:rPr lang="en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4</a:t>
            </a:r>
            <a:endParaRPr lang="en-US" sz="24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EC8FB-EEA2-BA94-A701-DC2B9758E816}"/>
              </a:ext>
            </a:extLst>
          </p:cNvPr>
          <p:cNvSpPr txBox="1"/>
          <p:nvPr/>
        </p:nvSpPr>
        <p:spPr>
          <a:xfrm>
            <a:off x="6255130" y="4922914"/>
            <a:ext cx="5956065" cy="169257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Examples include:</a:t>
            </a:r>
          </a:p>
          <a:p>
            <a:pPr marL="380990" indent="-38099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2133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Medication prescription (pharmacogenomics)</a:t>
            </a:r>
          </a:p>
          <a:p>
            <a:pPr marL="380990" indent="-38099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2133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Genetic disease screening</a:t>
            </a:r>
          </a:p>
          <a:p>
            <a:pPr marL="380990" indent="-38099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2133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Cancer diagnosis &amp; treatment</a:t>
            </a:r>
          </a:p>
          <a:p>
            <a:endParaRPr lang="en-US" sz="24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" name="Google Shape;199;p28">
            <a:extLst>
              <a:ext uri="{FF2B5EF4-FFF2-40B4-BE49-F238E27FC236}">
                <a16:creationId xmlns:a16="http://schemas.microsoft.com/office/drawing/2014/main" id="{1BBBC6AF-1595-4D9C-F4E8-551B73E6E596}"/>
              </a:ext>
            </a:extLst>
          </p:cNvPr>
          <p:cNvSpPr txBox="1"/>
          <p:nvPr/>
        </p:nvSpPr>
        <p:spPr>
          <a:xfrm>
            <a:off x="-171362" y="5879713"/>
            <a:ext cx="59030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Per-base cost of sequencing has been dropping by half every ~5 months</a:t>
            </a:r>
            <a:endParaRPr sz="1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Per-base cost of sequence data storage is dropping by half every ~14 months</a:t>
            </a:r>
            <a:endParaRPr sz="1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5" grpId="0"/>
      <p:bldP spid="27" grpId="0"/>
      <p:bldP spid="5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70484" y="66676"/>
            <a:ext cx="7054215" cy="59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Personalized Medicine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grpSp>
        <p:nvGrpSpPr>
          <p:cNvPr id="150" name="Google Shape;150;p25"/>
          <p:cNvGrpSpPr/>
          <p:nvPr/>
        </p:nvGrpSpPr>
        <p:grpSpPr>
          <a:xfrm>
            <a:off x="6306639" y="2628995"/>
            <a:ext cx="5885362" cy="4229005"/>
            <a:chOff x="8390150" y="4018731"/>
            <a:chExt cx="4953727" cy="3559567"/>
          </a:xfrm>
        </p:grpSpPr>
        <p:pic>
          <p:nvPicPr>
            <p:cNvPr id="151" name="Google Shape;151;p25" descr="empowering personalized medicine | precision drug therap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90150" y="4018731"/>
              <a:ext cx="4172017" cy="299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5"/>
            <p:cNvSpPr txBox="1"/>
            <p:nvPr/>
          </p:nvSpPr>
          <p:spPr>
            <a:xfrm>
              <a:off x="11395604" y="7422898"/>
              <a:ext cx="1948273" cy="1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https://alphagenomix.com/empowering-personalized-medicine/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5"/>
          <p:cNvSpPr txBox="1"/>
          <p:nvPr/>
        </p:nvSpPr>
        <p:spPr>
          <a:xfrm>
            <a:off x="110790" y="1942303"/>
            <a:ext cx="955699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Personalized Medicine = Medical care informed by an individual’s genetic profile</a:t>
            </a: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51200" y="3388066"/>
            <a:ext cx="594480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Examples:</a:t>
            </a: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Drug prescription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diagnosis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therapy development and targeting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Genetic disease screening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53;p25">
            <a:extLst>
              <a:ext uri="{FF2B5EF4-FFF2-40B4-BE49-F238E27FC236}">
                <a16:creationId xmlns:a16="http://schemas.microsoft.com/office/drawing/2014/main" id="{C56E1685-20F1-3BA6-C7D9-F1150BBBCEF6}"/>
              </a:ext>
            </a:extLst>
          </p:cNvPr>
          <p:cNvSpPr txBox="1"/>
          <p:nvPr/>
        </p:nvSpPr>
        <p:spPr>
          <a:xfrm>
            <a:off x="110791" y="965551"/>
            <a:ext cx="677348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All human diseases are influenced by genetics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3" name="Google Shape;152;p25">
            <a:extLst>
              <a:ext uri="{FF2B5EF4-FFF2-40B4-BE49-F238E27FC236}">
                <a16:creationId xmlns:a16="http://schemas.microsoft.com/office/drawing/2014/main" id="{331D0813-102E-871F-786E-1B83FAB32895}"/>
              </a:ext>
            </a:extLst>
          </p:cNvPr>
          <p:cNvSpPr txBox="1"/>
          <p:nvPr/>
        </p:nvSpPr>
        <p:spPr>
          <a:xfrm>
            <a:off x="0" y="6673374"/>
            <a:ext cx="2314680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Jackson et al. Essays Biochem.3 Dec 2018. 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27a24c40e_2_28"/>
          <p:cNvSpPr txBox="1"/>
          <p:nvPr/>
        </p:nvSpPr>
        <p:spPr>
          <a:xfrm>
            <a:off x="70485" y="66676"/>
            <a:ext cx="9509039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and Storage Costs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05" name="Google Shape;205;g2827a24c40e_2_28"/>
          <p:cNvSpPr txBox="1"/>
          <p:nvPr/>
        </p:nvSpPr>
        <p:spPr>
          <a:xfrm>
            <a:off x="428048" y="1810560"/>
            <a:ext cx="110286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By 2025, it is projected that human genome sequence storage will surpass cumulative data stored from social media platforms</a:t>
            </a:r>
            <a:endParaRPr sz="3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06" name="Google Shape;206;g2827a24c40e_2_28"/>
          <p:cNvSpPr txBox="1"/>
          <p:nvPr/>
        </p:nvSpPr>
        <p:spPr>
          <a:xfrm>
            <a:off x="8522100" y="6647802"/>
            <a:ext cx="366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ndara"/>
                <a:ea typeface="Candara"/>
                <a:cs typeface="Candara"/>
                <a:sym typeface="Candara"/>
              </a:rPr>
              <a:t>Stevens et al. 2015. </a:t>
            </a:r>
            <a:r>
              <a:rPr lang="en-US" sz="800" dirty="0">
                <a:solidFill>
                  <a:srgbClr val="202020"/>
                </a:solidFill>
                <a:uFill>
                  <a:noFill/>
                </a:u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https://doi.org/10.1371/journal.pbio.1002195</a:t>
            </a:r>
            <a:endParaRPr sz="800" dirty="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026" name="Picture 2" descr="Social Media Icon PNG vector in SVG, PDF, AI, CDR format">
            <a:extLst>
              <a:ext uri="{FF2B5EF4-FFF2-40B4-BE49-F238E27FC236}">
                <a16:creationId xmlns:a16="http://schemas.microsoft.com/office/drawing/2014/main" id="{BEECAAD4-18C0-D5F7-316B-9D2F9333D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33140" r="25687" b="34897"/>
          <a:stretch/>
        </p:blipFill>
        <p:spPr bwMode="auto">
          <a:xfrm>
            <a:off x="2780802" y="4268192"/>
            <a:ext cx="1432874" cy="10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0C2D949-72AF-BDCE-AD94-9120BDBA1892}"/>
              </a:ext>
            </a:extLst>
          </p:cNvPr>
          <p:cNvGrpSpPr/>
          <p:nvPr/>
        </p:nvGrpSpPr>
        <p:grpSpPr>
          <a:xfrm>
            <a:off x="8045785" y="3827836"/>
            <a:ext cx="1533739" cy="1895740"/>
            <a:chOff x="8640589" y="3631501"/>
            <a:chExt cx="1533739" cy="1895740"/>
          </a:xfrm>
        </p:grpSpPr>
        <p:pic>
          <p:nvPicPr>
            <p:cNvPr id="14" name="Picture 13" descr="A black and white circular object&#10;&#10;Description automatically generated">
              <a:extLst>
                <a:ext uri="{FF2B5EF4-FFF2-40B4-BE49-F238E27FC236}">
                  <a16:creationId xmlns:a16="http://schemas.microsoft.com/office/drawing/2014/main" id="{A5B080F0-945A-E5EA-D285-5D9D2630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0589" y="3631501"/>
              <a:ext cx="1533739" cy="1895740"/>
            </a:xfrm>
            <a:prstGeom prst="rect">
              <a:avLst/>
            </a:prstGeom>
          </p:spPr>
        </p:pic>
        <p:pic>
          <p:nvPicPr>
            <p:cNvPr id="4" name="Google Shape;219;p3" descr="20+ Free Gene Icon &amp; Dna Images - Pixabay">
              <a:extLst>
                <a:ext uri="{FF2B5EF4-FFF2-40B4-BE49-F238E27FC236}">
                  <a16:creationId xmlns:a16="http://schemas.microsoft.com/office/drawing/2014/main" id="{F83D6D04-F36F-F090-AFB8-1CC9A91294C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744861">
              <a:off x="8725100" y="4098785"/>
              <a:ext cx="1364715" cy="100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205;g2827a24c40e_2_28">
            <a:extLst>
              <a:ext uri="{FF2B5EF4-FFF2-40B4-BE49-F238E27FC236}">
                <a16:creationId xmlns:a16="http://schemas.microsoft.com/office/drawing/2014/main" id="{F7F572AB-4DEA-2A2E-3479-368D0721F753}"/>
              </a:ext>
            </a:extLst>
          </p:cNvPr>
          <p:cNvSpPr txBox="1"/>
          <p:nvPr/>
        </p:nvSpPr>
        <p:spPr>
          <a:xfrm flipH="1">
            <a:off x="5942348" y="4421783"/>
            <a:ext cx="3090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orbel"/>
                <a:ea typeface="Corbel"/>
                <a:cs typeface="Corbel"/>
                <a:sym typeface="Corbel"/>
              </a:rPr>
              <a:t>&lt;</a:t>
            </a:r>
            <a:endParaRPr sz="4000" b="1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1"/>
            <a:ext cx="711447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Scaling Genome Data Usage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0" y="779701"/>
            <a:ext cx="6888480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88054" y="4548329"/>
            <a:ext cx="1087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State-of-the-art for </a:t>
            </a:r>
            <a:r>
              <a:rPr lang="en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clinical</a:t>
            </a: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sharing?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2050" name="Picture 2" descr="What has a FHIR repository ever done for us?”">
            <a:extLst>
              <a:ext uri="{FF2B5EF4-FFF2-40B4-BE49-F238E27FC236}">
                <a16:creationId xmlns:a16="http://schemas.microsoft.com/office/drawing/2014/main" id="{2951E4B4-EFF2-7E41-8D7D-87D0D570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58" y="1459557"/>
            <a:ext cx="2267609" cy="14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Standardization – OHDSI">
            <a:extLst>
              <a:ext uri="{FF2B5EF4-FFF2-40B4-BE49-F238E27FC236}">
                <a16:creationId xmlns:a16="http://schemas.microsoft.com/office/drawing/2014/main" id="{0B15B73E-0904-E048-DA56-FF36EADD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13" y="2577947"/>
            <a:ext cx="4287748" cy="10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acon Landing Page | ELIXIR">
            <a:extLst>
              <a:ext uri="{FF2B5EF4-FFF2-40B4-BE49-F238E27FC236}">
                <a16:creationId xmlns:a16="http://schemas.microsoft.com/office/drawing/2014/main" id="{D6776984-77EB-CA35-A7B8-99D97727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43" y="779701"/>
            <a:ext cx="2096844" cy="179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0E727-84F3-BAD8-ACDD-B0FBC38AD629}"/>
              </a:ext>
            </a:extLst>
          </p:cNvPr>
          <p:cNvSpPr txBox="1"/>
          <p:nvPr/>
        </p:nvSpPr>
        <p:spPr>
          <a:xfrm>
            <a:off x="88053" y="1345556"/>
            <a:ext cx="4727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 initiatives: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CFB53A-24A5-7FBC-6847-9186C8988486}"/>
              </a:ext>
            </a:extLst>
          </p:cNvPr>
          <p:cNvGrpSpPr/>
          <p:nvPr/>
        </p:nvGrpSpPr>
        <p:grpSpPr>
          <a:xfrm>
            <a:off x="425466" y="5533246"/>
            <a:ext cx="9889039" cy="1077218"/>
            <a:chOff x="301170" y="4191705"/>
            <a:chExt cx="7416779" cy="80791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39B7F7-D850-EA27-0753-930E0607B20A}"/>
                </a:ext>
              </a:extLst>
            </p:cNvPr>
            <p:cNvSpPr txBox="1"/>
            <p:nvPr/>
          </p:nvSpPr>
          <p:spPr>
            <a:xfrm>
              <a:off x="301170" y="4191705"/>
              <a:ext cx="3699673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GDPR (EU) / HIPPA (US) *EU Health Data Spaces*</a:t>
              </a:r>
              <a:endParaRPr lang="en-US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6B2D91E-3877-261A-D7E6-443FC47BB0A2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4000843" y="4595661"/>
              <a:ext cx="1841666" cy="8683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014679-22F7-165E-FC60-AAFF4E3A036B}"/>
                </a:ext>
              </a:extLst>
            </p:cNvPr>
            <p:cNvSpPr txBox="1"/>
            <p:nvPr/>
          </p:nvSpPr>
          <p:spPr>
            <a:xfrm>
              <a:off x="5842509" y="4385054"/>
              <a:ext cx="187544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Not much...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7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theme/theme1.xml><?xml version="1.0" encoding="utf-8"?>
<a:theme xmlns:a="http://schemas.openxmlformats.org/drawingml/2006/main" name="VITO_2017">
  <a:themeElements>
    <a:clrScheme name="VITO_2017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34A3DC"/>
      </a:accent1>
      <a:accent2>
        <a:srgbClr val="F58220"/>
      </a:accent2>
      <a:accent3>
        <a:srgbClr val="67AF3E"/>
      </a:accent3>
      <a:accent4>
        <a:srgbClr val="C55E66"/>
      </a:accent4>
      <a:accent5>
        <a:srgbClr val="E5BB29"/>
      </a:accent5>
      <a:accent6>
        <a:srgbClr val="4693A9"/>
      </a:accent6>
      <a:hlink>
        <a:srgbClr val="0000FF"/>
      </a:hlink>
      <a:folHlink>
        <a:srgbClr val="800080"/>
      </a:folHlink>
    </a:clrScheme>
    <a:fontScheme name="Vi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VITO_2017</Template>
  <TotalTime>6347</TotalTime>
  <Words>1764</Words>
  <Application>Microsoft Office PowerPoint</Application>
  <PresentationFormat>Widescreen</PresentationFormat>
  <Paragraphs>284</Paragraphs>
  <Slides>32</Slides>
  <Notes>32</Notes>
  <HiddenSlides>13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Calibri</vt:lpstr>
      <vt:lpstr>Candara</vt:lpstr>
      <vt:lpstr>Yu Gothic Light</vt:lpstr>
      <vt:lpstr>Calibri Light</vt:lpstr>
      <vt:lpstr>Constantia</vt:lpstr>
      <vt:lpstr>Century Gothic</vt:lpstr>
      <vt:lpstr>Courier New</vt:lpstr>
      <vt:lpstr>Cambria</vt:lpstr>
      <vt:lpstr>Arial</vt:lpstr>
      <vt:lpstr>Corbel</vt:lpstr>
      <vt:lpstr>Wingdings</vt:lpstr>
      <vt:lpstr>KoHo</vt:lpstr>
      <vt:lpstr>VITO_2017</vt:lpstr>
      <vt:lpstr>PErsoNal Genome QUery IN healthcare and clinical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Patient-controlled Searchable Personal genome storage </dc:title>
  <dc:creator>Elias Crum</dc:creator>
  <cp:lastModifiedBy>Elias Crum</cp:lastModifiedBy>
  <cp:revision>33</cp:revision>
  <dcterms:created xsi:type="dcterms:W3CDTF">2023-09-18T14:11:56Z</dcterms:created>
  <dcterms:modified xsi:type="dcterms:W3CDTF">2024-05-16T06:01:10Z</dcterms:modified>
</cp:coreProperties>
</file>